
<file path=[Content_Types].xml><?xml version="1.0" encoding="utf-8"?>
<Types xmlns="http://schemas.openxmlformats.org/package/2006/content-types">
  <Default Extension="1" ContentType="image/jpeg"/>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8"/>
  </p:notesMasterIdLst>
  <p:sldIdLst>
    <p:sldId id="256" r:id="rId2"/>
    <p:sldId id="298" r:id="rId3"/>
    <p:sldId id="286" r:id="rId4"/>
    <p:sldId id="288" r:id="rId5"/>
    <p:sldId id="257" r:id="rId6"/>
    <p:sldId id="295" r:id="rId7"/>
    <p:sldId id="271" r:id="rId8"/>
    <p:sldId id="287" r:id="rId9"/>
    <p:sldId id="304" r:id="rId10"/>
    <p:sldId id="306" r:id="rId11"/>
    <p:sldId id="299" r:id="rId12"/>
    <p:sldId id="291" r:id="rId13"/>
    <p:sldId id="290" r:id="rId14"/>
    <p:sldId id="292" r:id="rId15"/>
    <p:sldId id="297" r:id="rId16"/>
    <p:sldId id="270" r:id="rId17"/>
    <p:sldId id="267" r:id="rId18"/>
    <p:sldId id="303" r:id="rId19"/>
    <p:sldId id="302" r:id="rId20"/>
    <p:sldId id="294" r:id="rId21"/>
    <p:sldId id="276" r:id="rId22"/>
    <p:sldId id="277" r:id="rId23"/>
    <p:sldId id="268" r:id="rId24"/>
    <p:sldId id="274" r:id="rId25"/>
    <p:sldId id="278" r:id="rId26"/>
    <p:sldId id="275" r:id="rId27"/>
    <p:sldId id="279" r:id="rId28"/>
    <p:sldId id="272" r:id="rId29"/>
    <p:sldId id="284" r:id="rId30"/>
    <p:sldId id="283" r:id="rId31"/>
    <p:sldId id="282" r:id="rId32"/>
    <p:sldId id="305" r:id="rId33"/>
    <p:sldId id="273" r:id="rId34"/>
    <p:sldId id="293" r:id="rId35"/>
    <p:sldId id="280" r:id="rId36"/>
    <p:sldId id="262"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Comic Sans MS" panose="030F0702030302020204" pitchFamily="66"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Nunito"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9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280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881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7292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766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4682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3238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519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0879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190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4d28d89f2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4d28d89f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quick introduction of Team 2 and then discuss what we all will be talking about in the presentation. </a:t>
            </a:r>
            <a:endParaRPr dirty="0"/>
          </a:p>
          <a:p>
            <a:pPr marL="0" lvl="0" indent="0" algn="l" rtl="0">
              <a:spcBef>
                <a:spcPts val="0"/>
              </a:spcBef>
              <a:spcAft>
                <a:spcPts val="0"/>
              </a:spcAft>
              <a:buNone/>
            </a:pPr>
            <a:r>
              <a:rPr lang="en"/>
              <a:t>19 Characteristics of High Performance</a:t>
            </a:r>
            <a:endParaRPr dirty="0"/>
          </a:p>
          <a:p>
            <a:pPr marL="0" lvl="0" indent="0" algn="l" rtl="0">
              <a:spcBef>
                <a:spcPts val="0"/>
              </a:spcBef>
              <a:spcAft>
                <a:spcPts val="0"/>
              </a:spcAft>
              <a:buNone/>
            </a:pPr>
            <a:r>
              <a:rPr lang="en"/>
              <a:t>10 Keys to Productivity</a:t>
            </a:r>
            <a:endParaRPr dirty="0"/>
          </a:p>
        </p:txBody>
      </p:sp>
    </p:spTree>
    <p:extLst>
      <p:ext uri="{BB962C8B-B14F-4D97-AF65-F5344CB8AC3E}">
        <p14:creationId xmlns:p14="http://schemas.microsoft.com/office/powerpoint/2010/main" val="3948329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8866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1442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4646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2603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95690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8697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035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4d28d89f2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4d28d89f2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4d28d89f2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4d28d89f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quick introduction of Team 2 and then discuss what we all will be talking about in the presentation. </a:t>
            </a:r>
            <a:endParaRPr dirty="0"/>
          </a:p>
          <a:p>
            <a:pPr marL="0" lvl="0" indent="0" algn="l" rtl="0">
              <a:spcBef>
                <a:spcPts val="0"/>
              </a:spcBef>
              <a:spcAft>
                <a:spcPts val="0"/>
              </a:spcAft>
              <a:buNone/>
            </a:pPr>
            <a:r>
              <a:rPr lang="en"/>
              <a:t>19 Characteristics of High Performance</a:t>
            </a:r>
            <a:endParaRPr dirty="0"/>
          </a:p>
          <a:p>
            <a:pPr marL="0" lvl="0" indent="0" algn="l" rtl="0">
              <a:spcBef>
                <a:spcPts val="0"/>
              </a:spcBef>
              <a:spcAft>
                <a:spcPts val="0"/>
              </a:spcAft>
              <a:buNone/>
            </a:pPr>
            <a:r>
              <a:rPr lang="en"/>
              <a:t>10 Keys to Productivity</a:t>
            </a:r>
            <a:endParaRPr dirty="0"/>
          </a:p>
        </p:txBody>
      </p:sp>
    </p:spTree>
    <p:extLst>
      <p:ext uri="{BB962C8B-B14F-4D97-AF65-F5344CB8AC3E}">
        <p14:creationId xmlns:p14="http://schemas.microsoft.com/office/powerpoint/2010/main" val="421104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4d28d89f2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4d28d89f2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quick introduction of Team 2 and then discuss what we all will be talking about in the presentation. </a:t>
            </a:r>
            <a:endParaRPr dirty="0"/>
          </a:p>
          <a:p>
            <a:pPr marL="0" lvl="0" indent="0" algn="l" rtl="0">
              <a:spcBef>
                <a:spcPts val="0"/>
              </a:spcBef>
              <a:spcAft>
                <a:spcPts val="0"/>
              </a:spcAft>
              <a:buNone/>
            </a:pPr>
            <a:r>
              <a:rPr lang="en"/>
              <a:t>19 Characteristics of High Performance</a:t>
            </a:r>
            <a:endParaRPr dirty="0"/>
          </a:p>
          <a:p>
            <a:pPr marL="0" lvl="0" indent="0" algn="l" rtl="0">
              <a:spcBef>
                <a:spcPts val="0"/>
              </a:spcBef>
              <a:spcAft>
                <a:spcPts val="0"/>
              </a:spcAft>
              <a:buNone/>
            </a:pPr>
            <a:r>
              <a:rPr lang="en"/>
              <a:t>10 Keys to Productivity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63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682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385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722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4d28d89f2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4d28d89f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9606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342900"/>
            <a:ext cx="2319086" cy="897503"/>
          </a:xfrm>
        </p:spPr>
        <p:txBody>
          <a:bodyPr anchor="b">
            <a:normAutofit/>
          </a:bodyPr>
          <a:lstStyle>
            <a:lvl1pPr>
              <a:lnSpc>
                <a:spcPct val="100000"/>
              </a:lnSpc>
              <a:defRPr sz="1425"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690283"/>
            <a:ext cx="4618814" cy="37388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306002"/>
            <a:ext cx="2319086"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4781759"/>
            <a:ext cx="925016" cy="261347"/>
          </a:xfrm>
        </p:spPr>
        <p:txBody>
          <a:bodyPr/>
          <a:lstStyle/>
          <a:p>
            <a:endParaRPr lang="en-US" dirty="0"/>
          </a:p>
        </p:txBody>
      </p:sp>
      <p:sp>
        <p:nvSpPr>
          <p:cNvPr id="6" name="Footer Placeholder 5"/>
          <p:cNvSpPr>
            <a:spLocks noGrp="1"/>
          </p:cNvSpPr>
          <p:nvPr>
            <p:ph type="ftr" sz="quarter" idx="11"/>
          </p:nvPr>
        </p:nvSpPr>
        <p:spPr>
          <a:xfrm>
            <a:off x="1577716" y="4781759"/>
            <a:ext cx="2611634" cy="259347"/>
          </a:xfrm>
        </p:spPr>
        <p:txBody>
          <a:bodyPr/>
          <a:lstStyle/>
          <a:p>
            <a:r>
              <a:rPr lang="en-US" dirty="0"/>
              <a:t>CONNECRT   EMPOWER  SERVE          BETHER WORSHIP CENTER</a:t>
            </a:r>
          </a:p>
        </p:txBody>
      </p:sp>
      <p:sp>
        <p:nvSpPr>
          <p:cNvPr id="7" name="Slide Number Placeholder 6"/>
          <p:cNvSpPr>
            <a:spLocks noGrp="1"/>
          </p:cNvSpPr>
          <p:nvPr>
            <p:ph type="sldNum" sz="quarter" idx="12"/>
          </p:nvPr>
        </p:nvSpPr>
        <p:spPr>
          <a:xfrm>
            <a:off x="4268261" y="4781759"/>
            <a:ext cx="924342" cy="259347"/>
          </a:xfrm>
        </p:spPr>
        <p:txBody>
          <a:bodyPr/>
          <a:lstStyle/>
          <a:p>
            <a:fld id="{4031A661-59E4-4940-8B1A-282C6E04B58A}" type="slidenum">
              <a:rPr lang="en-US" smtClean="0"/>
              <a:t>‹#›</a:t>
            </a:fld>
            <a:endParaRPr lang="en-US" dirty="0"/>
          </a:p>
        </p:txBody>
      </p:sp>
      <p:sp>
        <p:nvSpPr>
          <p:cNvPr id="8" name="Rectangle 7"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422461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ourses.lumenlearning.com/boundless-psychology/chapter/ethical-considerations-in-research/"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Castle_Mountain"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creativecommons.org/licenses/by/3.0/" TargetMode="External"/><Relationship Id="rId5" Type="http://schemas.openxmlformats.org/officeDocument/2006/relationships/hyperlink" Target="https://www.flickr.com/photos/23024164@N06/7803683540"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nthsrampage.nthurston.k12.wa.us/?p=8447" TargetMode="Externa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rawpixel.com/search/partnership" TargetMode="External"/><Relationship Id="rId4" Type="http://schemas.openxmlformats.org/officeDocument/2006/relationships/image" Target="../media/image11.1"/></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geobrava.wordpress.com/tag/digital-transformation/" TargetMode="External"/><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hyperlink" Target="https://www.theologyofwork.org/new-testament/revelation" TargetMode="Externa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www.pngall.com/team-work-png" TargetMode="Externa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momentforlearning.wordpress.com/2017/01/11/post-truth/"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p:nvPr/>
        </p:nvSpPr>
        <p:spPr>
          <a:xfrm>
            <a:off x="398780" y="2441090"/>
            <a:ext cx="4576779" cy="11541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dirty="0">
                <a:solidFill>
                  <a:srgbClr val="7030A0"/>
                </a:solidFill>
                <a:latin typeface="Comic Sans MS" panose="030F0702030302020204" pitchFamily="66" charset="0"/>
                <a:ea typeface="Georgia"/>
                <a:cs typeface="Georgia"/>
                <a:sym typeface="Georgia"/>
              </a:rPr>
              <a:t>What Makes Us Who We Are?</a:t>
            </a:r>
            <a:endParaRPr sz="2400" b="1" dirty="0">
              <a:solidFill>
                <a:srgbClr val="7030A0"/>
              </a:solidFill>
              <a:latin typeface="Comic Sans MS" panose="030F0702030302020204" pitchFamily="66" charset="0"/>
              <a:ea typeface="Georgia"/>
              <a:cs typeface="Georgia"/>
              <a:sym typeface="Georgia"/>
            </a:endParaRPr>
          </a:p>
          <a:p>
            <a:pPr marL="0" lvl="0" indent="0" algn="l" rtl="0">
              <a:spcBef>
                <a:spcPts val="0"/>
              </a:spcBef>
              <a:spcAft>
                <a:spcPts val="0"/>
              </a:spcAft>
              <a:buNone/>
            </a:pPr>
            <a:endParaRPr sz="1500" b="1" dirty="0">
              <a:solidFill>
                <a:srgbClr val="A2C4C9"/>
              </a:solidFill>
            </a:endParaRPr>
          </a:p>
        </p:txBody>
      </p:sp>
      <p:sp>
        <p:nvSpPr>
          <p:cNvPr id="130" name="Google Shape;130;p13"/>
          <p:cNvSpPr txBox="1"/>
          <p:nvPr/>
        </p:nvSpPr>
        <p:spPr>
          <a:xfrm>
            <a:off x="485056" y="1176662"/>
            <a:ext cx="79005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b="1" dirty="0">
                <a:solidFill>
                  <a:schemeClr val="bg2"/>
                </a:solidFill>
                <a:latin typeface="Comic Sans MS" panose="030F0702030302020204" pitchFamily="66" charset="0"/>
                <a:ea typeface="Nunito"/>
                <a:cs typeface="Nunito"/>
                <a:sym typeface="Nunito"/>
              </a:rPr>
              <a:t>Purpose &amp; Personality</a:t>
            </a:r>
            <a:endParaRPr sz="4800" b="1" dirty="0">
              <a:solidFill>
                <a:schemeClr val="bg2"/>
              </a:solidFill>
              <a:latin typeface="Comic Sans MS" panose="030F0702030302020204" pitchFamily="66" charset="0"/>
            </a:endParaRPr>
          </a:p>
        </p:txBody>
      </p:sp>
      <p:pic>
        <p:nvPicPr>
          <p:cNvPr id="3" name="Picture 2" descr="Icon&#10;&#10;Description automatically generated with low confidence">
            <a:extLst>
              <a:ext uri="{FF2B5EF4-FFF2-40B4-BE49-F238E27FC236}">
                <a16:creationId xmlns:a16="http://schemas.microsoft.com/office/drawing/2014/main" id="{7B6F6CA3-2CA3-43CA-BB67-E0FAF23A3033}"/>
              </a:ext>
            </a:extLst>
          </p:cNvPr>
          <p:cNvPicPr>
            <a:picLocks noChangeAspect="1"/>
          </p:cNvPicPr>
          <p:nvPr/>
        </p:nvPicPr>
        <p:blipFill>
          <a:blip r:embed="rId3"/>
          <a:stretch>
            <a:fillRect/>
          </a:stretch>
        </p:blipFill>
        <p:spPr>
          <a:xfrm>
            <a:off x="5085898" y="2749372"/>
            <a:ext cx="3659322" cy="18690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4E78-A44B-4B06-AE9B-8D48CA103EB4}"/>
              </a:ext>
            </a:extLst>
          </p:cNvPr>
          <p:cNvSpPr>
            <a:spLocks noGrp="1"/>
          </p:cNvSpPr>
          <p:nvPr>
            <p:ph type="title"/>
          </p:nvPr>
        </p:nvSpPr>
        <p:spPr>
          <a:xfrm>
            <a:off x="236220" y="2241400"/>
            <a:ext cx="6130804" cy="1646100"/>
          </a:xfrm>
        </p:spPr>
        <p:txBody>
          <a:bodyPr wrap="square" anchor="ctr">
            <a:normAutofit/>
          </a:bodyPr>
          <a:lstStyle/>
          <a:p>
            <a:pPr algn="l">
              <a:lnSpc>
                <a:spcPct val="90000"/>
              </a:lnSpc>
            </a:pPr>
            <a:r>
              <a:rPr lang="en-US" sz="4000" b="1" dirty="0">
                <a:latin typeface="Comic Sans MS" panose="030F0702030302020204" pitchFamily="66" charset="0"/>
              </a:rPr>
              <a:t>S </a:t>
            </a:r>
            <a:br>
              <a:rPr lang="en-US" sz="1500" dirty="0"/>
            </a:br>
            <a:endParaRPr lang="en-US" sz="1500" dirty="0"/>
          </a:p>
        </p:txBody>
      </p:sp>
      <p:sp>
        <p:nvSpPr>
          <p:cNvPr id="4" name="Slide Number Placeholder 3">
            <a:extLst>
              <a:ext uri="{FF2B5EF4-FFF2-40B4-BE49-F238E27FC236}">
                <a16:creationId xmlns:a16="http://schemas.microsoft.com/office/drawing/2014/main" id="{408D8FC3-0CE9-4CAD-B623-9E9261D84BF3}"/>
              </a:ext>
            </a:extLst>
          </p:cNvPr>
          <p:cNvSpPr>
            <a:spLocks noGrp="1"/>
          </p:cNvSpPr>
          <p:nvPr>
            <p:ph type="sldNum" idx="12"/>
          </p:nvPr>
        </p:nvSpPr>
        <p:spPr>
          <a:xfrm>
            <a:off x="8390734" y="4543668"/>
            <a:ext cx="548700" cy="393600"/>
          </a:xfrm>
        </p:spPr>
        <p:txBody>
          <a:bodyPr wrap="square" anchor="ctr">
            <a:normAutofit/>
          </a:bodyPr>
          <a:lstStyle/>
          <a:p>
            <a:pPr>
              <a:lnSpc>
                <a:spcPct val="90000"/>
              </a:lnSpc>
              <a:spcAft>
                <a:spcPts val="600"/>
              </a:spcAft>
            </a:pPr>
            <a:fld id="{4031A661-59E4-4940-8B1A-282C6E04B58A}" type="slidenum">
              <a:rPr lang="en-US" sz="900" smtClean="0"/>
              <a:pPr>
                <a:lnSpc>
                  <a:spcPct val="90000"/>
                </a:lnSpc>
                <a:spcAft>
                  <a:spcPts val="600"/>
                </a:spcAft>
              </a:pPr>
              <a:t>10</a:t>
            </a:fld>
            <a:endParaRPr lang="en-US" sz="900" dirty="0"/>
          </a:p>
        </p:txBody>
      </p:sp>
      <p:sp>
        <p:nvSpPr>
          <p:cNvPr id="3" name="Footer Placeholder 2">
            <a:extLst>
              <a:ext uri="{FF2B5EF4-FFF2-40B4-BE49-F238E27FC236}">
                <a16:creationId xmlns:a16="http://schemas.microsoft.com/office/drawing/2014/main" id="{0A276D42-E723-4531-BE3A-BA40AFC641E1}"/>
              </a:ext>
            </a:extLst>
          </p:cNvPr>
          <p:cNvSpPr>
            <a:spLocks noGrp="1"/>
          </p:cNvSpPr>
          <p:nvPr>
            <p:ph type="ftr" sz="quarter" idx="4294967295"/>
          </p:nvPr>
        </p:nvSpPr>
        <p:spPr>
          <a:xfrm>
            <a:off x="4180332" y="6375679"/>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baseline="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t>CONNECRT   EMPOWER  SERVE          BETHER WORSHIP CENTER</a:t>
            </a:r>
            <a:endParaRPr lang="en-US" sz="1500" b="1" dirty="0"/>
          </a:p>
        </p:txBody>
      </p:sp>
      <p:pic>
        <p:nvPicPr>
          <p:cNvPr id="5" name="Picture 4">
            <a:extLst>
              <a:ext uri="{FF2B5EF4-FFF2-40B4-BE49-F238E27FC236}">
                <a16:creationId xmlns:a16="http://schemas.microsoft.com/office/drawing/2014/main" id="{4B7CCD67-E7AD-4D33-AAD0-DF1DA09368AF}"/>
              </a:ext>
            </a:extLst>
          </p:cNvPr>
          <p:cNvPicPr>
            <a:picLocks noChangeAspect="1"/>
          </p:cNvPicPr>
          <p:nvPr/>
        </p:nvPicPr>
        <p:blipFill>
          <a:blip r:embed="rId2"/>
          <a:stretch>
            <a:fillRect/>
          </a:stretch>
        </p:blipFill>
        <p:spPr>
          <a:xfrm>
            <a:off x="69743" y="1132581"/>
            <a:ext cx="6950990" cy="2569689"/>
          </a:xfrm>
          <a:prstGeom prst="rect">
            <a:avLst/>
          </a:prstGeom>
        </p:spPr>
      </p:pic>
    </p:spTree>
    <p:extLst>
      <p:ext uri="{BB962C8B-B14F-4D97-AF65-F5344CB8AC3E}">
        <p14:creationId xmlns:p14="http://schemas.microsoft.com/office/powerpoint/2010/main" val="197173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1CE0-88F1-414B-A9E4-AF24068A8DE4}"/>
              </a:ext>
            </a:extLst>
          </p:cNvPr>
          <p:cNvSpPr>
            <a:spLocks noGrp="1"/>
          </p:cNvSpPr>
          <p:nvPr>
            <p:ph type="title"/>
          </p:nvPr>
        </p:nvSpPr>
        <p:spPr>
          <a:xfrm>
            <a:off x="6030520" y="3404330"/>
            <a:ext cx="3051487" cy="863875"/>
          </a:xfrm>
        </p:spPr>
        <p:txBody>
          <a:bodyPr>
            <a:noAutofit/>
          </a:bodyPr>
          <a:lstStyle/>
          <a:p>
            <a:r>
              <a:rPr kumimoji="0" lang="en" sz="4000" b="1" i="0" u="none" strike="noStrike" kern="0" cap="none" spc="0" normalizeH="0" baseline="0" noProof="0" dirty="0">
                <a:ln>
                  <a:noFill/>
                </a:ln>
                <a:solidFill>
                  <a:schemeClr val="accent4">
                    <a:lumMod val="50000"/>
                  </a:schemeClr>
                </a:solidFill>
                <a:effectLst/>
                <a:uLnTx/>
                <a:uFillTx/>
                <a:latin typeface="Nunito"/>
                <a:sym typeface="Nunito"/>
              </a:rPr>
              <a:t>The Why- People Need Jesus So We Must Be Ready</a:t>
            </a:r>
            <a:endParaRPr lang="en-US" sz="4000" u="sng" dirty="0">
              <a:solidFill>
                <a:schemeClr val="accent4">
                  <a:lumMod val="50000"/>
                </a:schemeClr>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02D3F6D-EC59-4BDA-B11F-85886E381E87}"/>
              </a:ext>
            </a:extLst>
          </p:cNvPr>
          <p:cNvSpPr>
            <a:spLocks noGrp="1"/>
          </p:cNvSpPr>
          <p:nvPr>
            <p:ph idx="1"/>
          </p:nvPr>
        </p:nvSpPr>
        <p:spPr>
          <a:xfrm>
            <a:off x="421822" y="280049"/>
            <a:ext cx="5033772" cy="4714189"/>
          </a:xfrm>
        </p:spPr>
        <p:txBody>
          <a:bodyPr>
            <a:normAutofit fontScale="85000" lnSpcReduction="10000"/>
          </a:bodyPr>
          <a:lstStyle/>
          <a:p>
            <a:pPr marL="342900" indent="-342900">
              <a:buFont typeface="Wingdings" panose="05000000000000000000" pitchFamily="2" charset="2"/>
              <a:buChar char="Ø"/>
            </a:pPr>
            <a:r>
              <a:rPr lang="en-US" sz="3200" b="1" dirty="0">
                <a:latin typeface="Comic Sans MS" panose="030F0702030302020204" pitchFamily="66" charset="0"/>
                <a:ea typeface="Georgia"/>
                <a:cs typeface="Georgia"/>
                <a:sym typeface="Georgia"/>
              </a:rPr>
              <a:t>World changes &amp; current conditions</a:t>
            </a:r>
          </a:p>
          <a:p>
            <a:pPr marL="342900" indent="-342900">
              <a:buFont typeface="Wingdings" panose="05000000000000000000" pitchFamily="2" charset="2"/>
              <a:buChar char="Ø"/>
            </a:pPr>
            <a:r>
              <a:rPr lang="en-US" sz="3200" b="1" dirty="0">
                <a:latin typeface="Comic Sans MS" panose="030F0702030302020204" pitchFamily="66" charset="0"/>
                <a:ea typeface="Georgia"/>
                <a:cs typeface="Georgia"/>
                <a:sym typeface="Georgia"/>
              </a:rPr>
              <a:t>World versus God’s Word</a:t>
            </a:r>
          </a:p>
          <a:p>
            <a:pPr marL="342900" indent="-342900">
              <a:buFont typeface="Wingdings" panose="05000000000000000000" pitchFamily="2" charset="2"/>
              <a:buChar char="Ø"/>
            </a:pPr>
            <a:r>
              <a:rPr lang="en-US" sz="3200" b="1" dirty="0">
                <a:latin typeface="Comic Sans MS" panose="030F0702030302020204" pitchFamily="66" charset="0"/>
                <a:ea typeface="Georgia"/>
                <a:cs typeface="Georgia"/>
                <a:sym typeface="Georgia"/>
              </a:rPr>
              <a:t>Voices- Chaos/Order, Fear/Faith, Victim/Victor</a:t>
            </a:r>
          </a:p>
          <a:p>
            <a:pPr marL="342900" indent="-342900">
              <a:buFont typeface="Wingdings" panose="05000000000000000000" pitchFamily="2" charset="2"/>
              <a:buChar char="Ø"/>
            </a:pPr>
            <a:r>
              <a:rPr lang="en-US" sz="32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Be careful what you expose yourself to- (tv, books, people, internet, music, etc.)</a:t>
            </a:r>
          </a:p>
        </p:txBody>
      </p:sp>
      <p:sp>
        <p:nvSpPr>
          <p:cNvPr id="6" name="Slide Number Placeholder 5">
            <a:extLst>
              <a:ext uri="{FF2B5EF4-FFF2-40B4-BE49-F238E27FC236}">
                <a16:creationId xmlns:a16="http://schemas.microsoft.com/office/drawing/2014/main" id="{49047A42-5E40-413A-8DF8-A30684DD3E0C}"/>
              </a:ext>
            </a:extLst>
          </p:cNvPr>
          <p:cNvSpPr>
            <a:spLocks noGrp="1"/>
          </p:cNvSpPr>
          <p:nvPr>
            <p:ph type="sldNum" sz="quarter" idx="12"/>
          </p:nvPr>
        </p:nvSpPr>
        <p:spPr/>
        <p:txBody>
          <a:bodyPr>
            <a:normAutofit fontScale="62500" lnSpcReduction="20000"/>
          </a:bodyPr>
          <a:lstStyle/>
          <a:p>
            <a:fld id="{4031A661-59E4-4940-8B1A-282C6E04B58A}" type="slidenum">
              <a:rPr lang="en-US" smtClean="0"/>
              <a:t>11</a:t>
            </a:fld>
            <a:endParaRPr lang="en-US" dirty="0"/>
          </a:p>
        </p:txBody>
      </p:sp>
      <p:sp>
        <p:nvSpPr>
          <p:cNvPr id="7" name="Footer Placeholder 6">
            <a:extLst>
              <a:ext uri="{FF2B5EF4-FFF2-40B4-BE49-F238E27FC236}">
                <a16:creationId xmlns:a16="http://schemas.microsoft.com/office/drawing/2014/main" id="{F2487016-F599-478B-8354-6144ACA5BF13}"/>
              </a:ext>
            </a:extLst>
          </p:cNvPr>
          <p:cNvSpPr>
            <a:spLocks noGrp="1"/>
          </p:cNvSpPr>
          <p:nvPr>
            <p:ph type="ftr" sz="quarter" idx="11"/>
          </p:nvPr>
        </p:nvSpPr>
        <p:spPr>
          <a:xfrm>
            <a:off x="1577716" y="4781759"/>
            <a:ext cx="5889884" cy="259347"/>
          </a:xfrm>
        </p:spPr>
        <p:txBody>
          <a:bodyPr/>
          <a:lstStyle/>
          <a:p>
            <a:r>
              <a:rPr lang="en-US" dirty="0"/>
              <a:t>CONNECRT   EMPOWER  SERVE          BETHER WORSHIP CENTER</a:t>
            </a:r>
          </a:p>
        </p:txBody>
      </p:sp>
    </p:spTree>
    <p:extLst>
      <p:ext uri="{BB962C8B-B14F-4D97-AF65-F5344CB8AC3E}">
        <p14:creationId xmlns:p14="http://schemas.microsoft.com/office/powerpoint/2010/main" val="260756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246465"/>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500" b="1" dirty="0"/>
              <a:t>Exposure Influences Destiny &amp; Purpose</a:t>
            </a:r>
            <a:endParaRPr sz="3500" b="1" dirty="0"/>
          </a:p>
        </p:txBody>
      </p:sp>
      <p:sp>
        <p:nvSpPr>
          <p:cNvPr id="196" name="Google Shape;196;p24"/>
          <p:cNvSpPr txBox="1">
            <a:spLocks noGrp="1"/>
          </p:cNvSpPr>
          <p:nvPr>
            <p:ph type="body" idx="1"/>
          </p:nvPr>
        </p:nvSpPr>
        <p:spPr>
          <a:xfrm>
            <a:off x="517043" y="1426665"/>
            <a:ext cx="8366760" cy="2518771"/>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28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Exposure Governs Thinking  	 </a:t>
            </a:r>
          </a:p>
          <a:p>
            <a:pPr marL="0" marR="0" indent="0">
              <a:lnSpc>
                <a:spcPct val="107000"/>
              </a:lnSpc>
              <a:spcBef>
                <a:spcPts val="0"/>
              </a:spcBef>
              <a:spcAft>
                <a:spcPts val="800"/>
              </a:spcAft>
              <a:buNone/>
            </a:pPr>
            <a:r>
              <a:rPr lang="en-US" sz="28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Thinking Governs Emotions </a:t>
            </a:r>
          </a:p>
          <a:p>
            <a:pPr marL="0" marR="0" indent="0">
              <a:lnSpc>
                <a:spcPct val="107000"/>
              </a:lnSpc>
              <a:spcBef>
                <a:spcPts val="0"/>
              </a:spcBef>
              <a:spcAft>
                <a:spcPts val="800"/>
              </a:spcAft>
              <a:buNone/>
            </a:pPr>
            <a:r>
              <a:rPr lang="en-US" sz="28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Emotions Govern Decisions 	 </a:t>
            </a:r>
          </a:p>
          <a:p>
            <a:pPr marL="0" marR="0" indent="0">
              <a:lnSpc>
                <a:spcPct val="107000"/>
              </a:lnSpc>
              <a:spcBef>
                <a:spcPts val="0"/>
              </a:spcBef>
              <a:spcAft>
                <a:spcPts val="800"/>
              </a:spcAft>
              <a:buNone/>
            </a:pPr>
            <a:r>
              <a:rPr lang="en-US" sz="28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Decisions Govern Actions      </a:t>
            </a:r>
          </a:p>
          <a:p>
            <a:pPr marL="0" marR="0" indent="0">
              <a:lnSpc>
                <a:spcPct val="107000"/>
              </a:lnSpc>
              <a:spcBef>
                <a:spcPts val="0"/>
              </a:spcBef>
              <a:spcAft>
                <a:spcPts val="800"/>
              </a:spcAft>
              <a:buNone/>
            </a:pPr>
            <a:r>
              <a:rPr lang="en-US" sz="28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Actions Govern Destination, Destiny &amp; Purpose</a:t>
            </a:r>
          </a:p>
          <a:p>
            <a:pPr marL="342900" indent="-342900">
              <a:buFont typeface="Wingdings" panose="05000000000000000000" pitchFamily="2" charset="2"/>
              <a:buChar char="Ø"/>
            </a:pPr>
            <a:endParaRPr lang="en-US" sz="2400" b="1" dirty="0">
              <a:latin typeface="Comic Sans MS" panose="030F0702030302020204" pitchFamily="66" charset="0"/>
              <a:ea typeface="Georgia"/>
              <a:cs typeface="Georgia"/>
              <a:sym typeface="Georgia"/>
            </a:endParaRPr>
          </a:p>
          <a:p>
            <a:pPr marL="0" lvl="0" indent="0" algn="l" rtl="0">
              <a:spcBef>
                <a:spcPts val="0"/>
              </a:spcBef>
              <a:spcAft>
                <a:spcPts val="0"/>
              </a:spcAft>
              <a:buNone/>
            </a:pPr>
            <a:endParaRPr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7D0D194E-FADE-40ED-A895-DC3FFD4AD158}"/>
              </a:ext>
            </a:extLst>
          </p:cNvPr>
          <p:cNvPicPr>
            <a:picLocks noChangeAspect="1"/>
          </p:cNvPicPr>
          <p:nvPr/>
        </p:nvPicPr>
        <p:blipFill>
          <a:blip r:embed="rId3"/>
          <a:stretch>
            <a:fillRect/>
          </a:stretch>
        </p:blipFill>
        <p:spPr>
          <a:xfrm>
            <a:off x="7936992" y="4419736"/>
            <a:ext cx="893471" cy="456363"/>
          </a:xfrm>
          <a:prstGeom prst="rect">
            <a:avLst/>
          </a:prstGeom>
        </p:spPr>
      </p:pic>
      <p:sp>
        <p:nvSpPr>
          <p:cNvPr id="3" name="Slide Number Placeholder 2">
            <a:extLst>
              <a:ext uri="{FF2B5EF4-FFF2-40B4-BE49-F238E27FC236}">
                <a16:creationId xmlns:a16="http://schemas.microsoft.com/office/drawing/2014/main" id="{55D207B2-B7D3-4AF4-A15A-382598229B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descr="A picture containing text, sky, outdoor, sign&#10;&#10;Description automatically generated">
            <a:extLst>
              <a:ext uri="{FF2B5EF4-FFF2-40B4-BE49-F238E27FC236}">
                <a16:creationId xmlns:a16="http://schemas.microsoft.com/office/drawing/2014/main" id="{1516A189-0FDE-4440-BF1F-657F2B0F729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38251" y="1365496"/>
            <a:ext cx="2388706" cy="1583103"/>
          </a:xfrm>
          <a:prstGeom prst="rect">
            <a:avLst/>
          </a:prstGeom>
        </p:spPr>
      </p:pic>
    </p:spTree>
    <p:extLst>
      <p:ext uri="{BB962C8B-B14F-4D97-AF65-F5344CB8AC3E}">
        <p14:creationId xmlns:p14="http://schemas.microsoft.com/office/powerpoint/2010/main" val="323962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35776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The Why- Freedom &amp; Serving</a:t>
            </a:r>
            <a:endParaRPr sz="3500" b="1" dirty="0"/>
          </a:p>
        </p:txBody>
      </p:sp>
      <p:sp>
        <p:nvSpPr>
          <p:cNvPr id="196" name="Google Shape;196;p24"/>
          <p:cNvSpPr txBox="1">
            <a:spLocks noGrp="1"/>
          </p:cNvSpPr>
          <p:nvPr>
            <p:ph type="body" idx="1"/>
          </p:nvPr>
        </p:nvSpPr>
        <p:spPr>
          <a:xfrm>
            <a:off x="342900" y="1408269"/>
            <a:ext cx="8343900" cy="2326961"/>
          </a:xfrm>
          <a:prstGeom prst="rect">
            <a:avLst/>
          </a:prstGeom>
        </p:spPr>
        <p:txBody>
          <a:bodyPr spcFirstLastPara="1" wrap="square" lIns="91425" tIns="91425" rIns="91425" bIns="91425" anchor="t" anchorCtr="0">
            <a:noAutofit/>
          </a:bodyPr>
          <a:lstStyle/>
          <a:p>
            <a:pPr marL="342900" indent="-342900">
              <a:buFont typeface="Wingdings" panose="05000000000000000000" pitchFamily="2" charset="2"/>
              <a:buChar char="Ø"/>
            </a:pPr>
            <a:r>
              <a:rPr lang="en-US" sz="3200" b="1" dirty="0">
                <a:latin typeface="Comic Sans MS" panose="030F0702030302020204" pitchFamily="66" charset="0"/>
                <a:ea typeface="Georgia"/>
                <a:cs typeface="Georgia"/>
                <a:sym typeface="Georgia"/>
              </a:rPr>
              <a:t>Galatians 5:13 </a:t>
            </a:r>
            <a:r>
              <a:rPr lang="en-US" sz="3200" b="1" i="1" dirty="0">
                <a:latin typeface="Comic Sans MS" panose="030F0702030302020204" pitchFamily="66" charset="0"/>
                <a:ea typeface="Georgia"/>
                <a:cs typeface="Georgia"/>
                <a:sym typeface="Georgia"/>
              </a:rPr>
              <a:t>You, my brothers &amp; sisters, were called to be free. But do not use your freedom to indulge the flesh; rather, serve one another humbly in love. </a:t>
            </a:r>
          </a:p>
          <a:p>
            <a:pPr marL="342900" indent="-342900">
              <a:buFont typeface="Wingdings" panose="05000000000000000000" pitchFamily="2" charset="2"/>
              <a:buChar char="Ø"/>
            </a:pPr>
            <a:r>
              <a:rPr lang="en-US" sz="3200" b="1" dirty="0">
                <a:latin typeface="Comic Sans MS" panose="030F0702030302020204" pitchFamily="66" charset="0"/>
                <a:ea typeface="Georgia"/>
                <a:cs typeface="Georgia"/>
                <a:sym typeface="Georgia"/>
              </a:rPr>
              <a:t>The 7 Cultural Mountains</a:t>
            </a:r>
          </a:p>
          <a:p>
            <a:pPr marL="0" lvl="0" indent="0" algn="l" rtl="0">
              <a:spcBef>
                <a:spcPts val="0"/>
              </a:spcBef>
              <a:spcAft>
                <a:spcPts val="0"/>
              </a:spcAft>
              <a:buNone/>
            </a:pPr>
            <a:endParaRPr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7D0D194E-FADE-40ED-A895-DC3FFD4AD158}"/>
              </a:ext>
            </a:extLst>
          </p:cNvPr>
          <p:cNvPicPr>
            <a:picLocks noChangeAspect="1"/>
          </p:cNvPicPr>
          <p:nvPr/>
        </p:nvPicPr>
        <p:blipFill>
          <a:blip r:embed="rId3"/>
          <a:stretch>
            <a:fillRect/>
          </a:stretch>
        </p:blipFill>
        <p:spPr>
          <a:xfrm>
            <a:off x="7936992" y="4419736"/>
            <a:ext cx="893471" cy="456363"/>
          </a:xfrm>
          <a:prstGeom prst="rect">
            <a:avLst/>
          </a:prstGeom>
        </p:spPr>
      </p:pic>
      <p:sp>
        <p:nvSpPr>
          <p:cNvPr id="3" name="Slide Number Placeholder 2">
            <a:extLst>
              <a:ext uri="{FF2B5EF4-FFF2-40B4-BE49-F238E27FC236}">
                <a16:creationId xmlns:a16="http://schemas.microsoft.com/office/drawing/2014/main" id="{55D207B2-B7D3-4AF4-A15A-382598229B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36060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1CE0-88F1-414B-A9E4-AF24068A8DE4}"/>
              </a:ext>
            </a:extLst>
          </p:cNvPr>
          <p:cNvSpPr>
            <a:spLocks noGrp="1"/>
          </p:cNvSpPr>
          <p:nvPr>
            <p:ph type="title"/>
          </p:nvPr>
        </p:nvSpPr>
        <p:spPr>
          <a:xfrm>
            <a:off x="5753100" y="1226820"/>
            <a:ext cx="3299460" cy="863875"/>
          </a:xfrm>
        </p:spPr>
        <p:txBody>
          <a:bodyPr>
            <a:noAutofit/>
          </a:bodyPr>
          <a:lstStyle/>
          <a:p>
            <a:r>
              <a:rPr lang="en-US" sz="2800" u="sng" dirty="0">
                <a:solidFill>
                  <a:schemeClr val="accent4">
                    <a:lumMod val="50000"/>
                  </a:schemeClr>
                </a:solidFill>
                <a:latin typeface="Comic Sans MS" panose="030F0702030302020204" pitchFamily="66" charset="0"/>
              </a:rPr>
              <a:t>t</a:t>
            </a:r>
            <a:r>
              <a:rPr lang="en-US" sz="3200" u="sng" dirty="0">
                <a:solidFill>
                  <a:schemeClr val="accent4">
                    <a:lumMod val="50000"/>
                  </a:schemeClr>
                </a:solidFill>
                <a:latin typeface="Comic Sans MS" panose="030F0702030302020204" pitchFamily="66" charset="0"/>
              </a:rPr>
              <a:t>he 7 Cultural Mountains</a:t>
            </a:r>
          </a:p>
        </p:txBody>
      </p:sp>
      <p:sp>
        <p:nvSpPr>
          <p:cNvPr id="3" name="Content Placeholder 2">
            <a:extLst>
              <a:ext uri="{FF2B5EF4-FFF2-40B4-BE49-F238E27FC236}">
                <a16:creationId xmlns:a16="http://schemas.microsoft.com/office/drawing/2014/main" id="{A02D3F6D-EC59-4BDA-B11F-85886E381E87}"/>
              </a:ext>
            </a:extLst>
          </p:cNvPr>
          <p:cNvSpPr>
            <a:spLocks noGrp="1"/>
          </p:cNvSpPr>
          <p:nvPr>
            <p:ph idx="1"/>
          </p:nvPr>
        </p:nvSpPr>
        <p:spPr>
          <a:xfrm>
            <a:off x="421822" y="280049"/>
            <a:ext cx="5033772" cy="4714189"/>
          </a:xfrm>
        </p:spPr>
        <p:txBody>
          <a:bodyPr>
            <a:normAutofit fontScale="92500" lnSpcReduction="10000"/>
          </a:bodyPr>
          <a:lstStyle/>
          <a:p>
            <a:r>
              <a:rPr lang="en-US" sz="2800" b="1" dirty="0">
                <a:latin typeface="Comic Sans MS" panose="030F0702030302020204" pitchFamily="66" charset="0"/>
              </a:rPr>
              <a:t>FAMILY</a:t>
            </a:r>
          </a:p>
          <a:p>
            <a:r>
              <a:rPr lang="en-US" sz="2800" b="1" dirty="0">
                <a:latin typeface="Comic Sans MS" panose="030F0702030302020204" pitchFamily="66" charset="0"/>
              </a:rPr>
              <a:t>RELIGION &amp; FAITH</a:t>
            </a:r>
          </a:p>
          <a:p>
            <a:r>
              <a:rPr lang="en-US" sz="2800" b="1" dirty="0">
                <a:latin typeface="Comic Sans MS" panose="030F0702030302020204" pitchFamily="66" charset="0"/>
              </a:rPr>
              <a:t>EDUCATION</a:t>
            </a:r>
          </a:p>
          <a:p>
            <a:r>
              <a:rPr lang="en-US" sz="2800" b="1" dirty="0">
                <a:latin typeface="Comic Sans MS" panose="030F0702030302020204" pitchFamily="66" charset="0"/>
              </a:rPr>
              <a:t>GOVERNMENT &amp; LAW</a:t>
            </a:r>
          </a:p>
          <a:p>
            <a:r>
              <a:rPr lang="en-US" sz="2800" b="1" dirty="0">
                <a:latin typeface="Comic Sans MS" panose="030F0702030302020204" pitchFamily="66" charset="0"/>
              </a:rPr>
              <a:t>MEDIA, NEWS &amp; COMMENTARY</a:t>
            </a:r>
          </a:p>
          <a:p>
            <a:r>
              <a:rPr lang="en-US" sz="2800" b="1" dirty="0">
                <a:latin typeface="Comic Sans MS" panose="030F0702030302020204" pitchFamily="66" charset="0"/>
              </a:rPr>
              <a:t>ARTS &amp; ENTERTAINMENT</a:t>
            </a:r>
          </a:p>
          <a:p>
            <a:r>
              <a:rPr lang="en-US" sz="2800" b="1" dirty="0">
                <a:latin typeface="Comic Sans MS" panose="030F0702030302020204" pitchFamily="66" charset="0"/>
              </a:rPr>
              <a:t>BUSINESS &amp; ECONOMICS</a:t>
            </a:r>
          </a:p>
        </p:txBody>
      </p:sp>
      <p:sp>
        <p:nvSpPr>
          <p:cNvPr id="4" name="Text Placeholder 3">
            <a:extLst>
              <a:ext uri="{FF2B5EF4-FFF2-40B4-BE49-F238E27FC236}">
                <a16:creationId xmlns:a16="http://schemas.microsoft.com/office/drawing/2014/main" id="{DF9800EB-71DC-4054-8B2C-655A9F1AFE91}"/>
              </a:ext>
            </a:extLst>
          </p:cNvPr>
          <p:cNvSpPr>
            <a:spLocks noGrp="1"/>
          </p:cNvSpPr>
          <p:nvPr>
            <p:ph type="body" sz="half" idx="2"/>
          </p:nvPr>
        </p:nvSpPr>
        <p:spPr>
          <a:xfrm>
            <a:off x="6403092" y="2571750"/>
            <a:ext cx="2319086" cy="2040874"/>
          </a:xfrm>
        </p:spPr>
        <p:txBody>
          <a:bodyPr>
            <a:normAutofit lnSpcReduction="10000"/>
          </a:bodyPr>
          <a:lstStyle/>
          <a:p>
            <a:pPr>
              <a:lnSpc>
                <a:spcPct val="110000"/>
              </a:lnSpc>
              <a:spcBef>
                <a:spcPts val="0"/>
              </a:spcBef>
            </a:pPr>
            <a:r>
              <a:rPr lang="en-US" sz="2800" b="1" dirty="0">
                <a:latin typeface="Comic Sans MS" panose="030F0702030302020204" pitchFamily="66" charset="0"/>
              </a:rPr>
              <a:t>Which one are you called to transform?</a:t>
            </a:r>
          </a:p>
        </p:txBody>
      </p:sp>
      <p:sp>
        <p:nvSpPr>
          <p:cNvPr id="6" name="Slide Number Placeholder 5">
            <a:extLst>
              <a:ext uri="{FF2B5EF4-FFF2-40B4-BE49-F238E27FC236}">
                <a16:creationId xmlns:a16="http://schemas.microsoft.com/office/drawing/2014/main" id="{49047A42-5E40-413A-8DF8-A30684DD3E0C}"/>
              </a:ext>
            </a:extLst>
          </p:cNvPr>
          <p:cNvSpPr>
            <a:spLocks noGrp="1"/>
          </p:cNvSpPr>
          <p:nvPr>
            <p:ph type="sldNum" sz="quarter" idx="12"/>
          </p:nvPr>
        </p:nvSpPr>
        <p:spPr/>
        <p:txBody>
          <a:bodyPr>
            <a:normAutofit fontScale="62500" lnSpcReduction="20000"/>
          </a:bodyPr>
          <a:lstStyle/>
          <a:p>
            <a:fld id="{4031A661-59E4-4940-8B1A-282C6E04B58A}" type="slidenum">
              <a:rPr lang="en-US" smtClean="0"/>
              <a:t>14</a:t>
            </a:fld>
            <a:endParaRPr lang="en-US" dirty="0"/>
          </a:p>
        </p:txBody>
      </p:sp>
      <p:sp>
        <p:nvSpPr>
          <p:cNvPr id="7" name="Footer Placeholder 6">
            <a:extLst>
              <a:ext uri="{FF2B5EF4-FFF2-40B4-BE49-F238E27FC236}">
                <a16:creationId xmlns:a16="http://schemas.microsoft.com/office/drawing/2014/main" id="{F2487016-F599-478B-8354-6144ACA5BF13}"/>
              </a:ext>
            </a:extLst>
          </p:cNvPr>
          <p:cNvSpPr>
            <a:spLocks noGrp="1"/>
          </p:cNvSpPr>
          <p:nvPr>
            <p:ph type="ftr" sz="quarter" idx="11"/>
          </p:nvPr>
        </p:nvSpPr>
        <p:spPr>
          <a:xfrm>
            <a:off x="1577716" y="4781759"/>
            <a:ext cx="5889884" cy="259347"/>
          </a:xfrm>
        </p:spPr>
        <p:txBody>
          <a:bodyPr/>
          <a:lstStyle/>
          <a:p>
            <a:r>
              <a:rPr lang="en-US" dirty="0"/>
              <a:t>CONNECRT   EMPOWER  SERVE          BETHER WORSHIP CENTER</a:t>
            </a:r>
          </a:p>
        </p:txBody>
      </p:sp>
    </p:spTree>
    <p:extLst>
      <p:ext uri="{BB962C8B-B14F-4D97-AF65-F5344CB8AC3E}">
        <p14:creationId xmlns:p14="http://schemas.microsoft.com/office/powerpoint/2010/main" val="250748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4E78-A44B-4B06-AE9B-8D48CA103EB4}"/>
              </a:ext>
            </a:extLst>
          </p:cNvPr>
          <p:cNvSpPr>
            <a:spLocks noGrp="1"/>
          </p:cNvSpPr>
          <p:nvPr>
            <p:ph type="ctrTitle"/>
          </p:nvPr>
        </p:nvSpPr>
        <p:spPr>
          <a:xfrm>
            <a:off x="263472" y="863839"/>
            <a:ext cx="8469823" cy="3264022"/>
          </a:xfrm>
        </p:spPr>
        <p:txBody>
          <a:bodyPr>
            <a:normAutofit fontScale="90000"/>
          </a:bodyPr>
          <a:lstStyle/>
          <a:p>
            <a:r>
              <a:rPr lang="en-US" sz="4900" b="1" dirty="0">
                <a:latin typeface="Comic Sans MS" panose="030F0702030302020204" pitchFamily="66" charset="0"/>
              </a:rPr>
              <a:t>You Have Potential &amp; Passion to Reform a Mountain</a:t>
            </a:r>
            <a:br>
              <a:rPr lang="en-US" sz="2100" b="1" dirty="0"/>
            </a:br>
            <a:r>
              <a:rPr lang="en-US" sz="600" b="1" i="1" dirty="0">
                <a:latin typeface="Comic Sans MS" panose="030F0702030302020204" pitchFamily="66" charset="0"/>
              </a:rPr>
              <a:t>As.</a:t>
            </a:r>
            <a:r>
              <a:rPr lang="en-US" sz="2200" b="1" i="1" dirty="0">
                <a:solidFill>
                  <a:srgbClr val="7030A0"/>
                </a:solidFill>
                <a:latin typeface="Comic Sans MS" panose="030F0702030302020204" pitchFamily="66" charset="0"/>
              </a:rPr>
              <a:t>for you, the anointing you received from him remains in you &amp; you do not need anyone to teach you. But as his anointing teaches you about all things &amp; as that anointing is real, not counterfeit—just as it has taught you, remain in him. </a:t>
            </a:r>
            <a:r>
              <a:rPr lang="en-US" sz="2200" b="1" dirty="0">
                <a:solidFill>
                  <a:srgbClr val="7030A0"/>
                </a:solidFill>
                <a:latin typeface="Comic Sans MS" panose="030F0702030302020204" pitchFamily="66" charset="0"/>
              </a:rPr>
              <a:t>1 John 2:27 </a:t>
            </a:r>
            <a:br>
              <a:rPr lang="en-US" dirty="0"/>
            </a:br>
            <a:endParaRPr lang="en-US" dirty="0"/>
          </a:p>
        </p:txBody>
      </p:sp>
      <p:pic>
        <p:nvPicPr>
          <p:cNvPr id="4" name="Picture 3" descr="A picture containing outdoor, tree, snow, nature&#10;&#10;Description automatically generated">
            <a:extLst>
              <a:ext uri="{FF2B5EF4-FFF2-40B4-BE49-F238E27FC236}">
                <a16:creationId xmlns:a16="http://schemas.microsoft.com/office/drawing/2014/main" id="{5BEF2526-8851-4A4E-A17E-235C0E3690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004557" y="3634353"/>
            <a:ext cx="1824704" cy="1208867"/>
          </a:xfrm>
          <a:prstGeom prst="rect">
            <a:avLst/>
          </a:prstGeom>
        </p:spPr>
      </p:pic>
      <p:sp>
        <p:nvSpPr>
          <p:cNvPr id="5" name="TextBox 4">
            <a:extLst>
              <a:ext uri="{FF2B5EF4-FFF2-40B4-BE49-F238E27FC236}">
                <a16:creationId xmlns:a16="http://schemas.microsoft.com/office/drawing/2014/main" id="{3D6C16ED-4FAE-49E9-B726-0C35FE7FEEED}"/>
              </a:ext>
            </a:extLst>
          </p:cNvPr>
          <p:cNvSpPr txBox="1"/>
          <p:nvPr/>
        </p:nvSpPr>
        <p:spPr>
          <a:xfrm>
            <a:off x="690113" y="5143500"/>
            <a:ext cx="8756104" cy="230832"/>
          </a:xfrm>
          <a:prstGeom prst="rect">
            <a:avLst/>
          </a:prstGeom>
          <a:noFill/>
        </p:spPr>
        <p:txBody>
          <a:bodyPr wrap="square" rtlCol="0">
            <a:spAutoFit/>
          </a:bodyPr>
          <a:lstStyle/>
          <a:p>
            <a:r>
              <a:rPr lang="en-US" sz="900">
                <a:hlinkClick r:id="rId3" tooltip="https://en.wikipedia.org/wiki/Castle_Mountai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2943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753237" y="267401"/>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4000" b="1" dirty="0"/>
              <a:t>The Who- YOU- Bethel People</a:t>
            </a:r>
            <a:br>
              <a:rPr lang="en" sz="3500" dirty="0"/>
            </a:br>
            <a:endParaRPr sz="3500" dirty="0"/>
          </a:p>
        </p:txBody>
      </p:sp>
      <p:sp>
        <p:nvSpPr>
          <p:cNvPr id="196" name="Google Shape;196;p24"/>
          <p:cNvSpPr txBox="1">
            <a:spLocks noGrp="1"/>
          </p:cNvSpPr>
          <p:nvPr>
            <p:ph type="body" idx="1"/>
          </p:nvPr>
        </p:nvSpPr>
        <p:spPr>
          <a:xfrm>
            <a:off x="419481" y="1293615"/>
            <a:ext cx="8305038" cy="2556269"/>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2400" b="1" dirty="0">
                <a:latin typeface="Comic Sans MS" panose="030F0702030302020204" pitchFamily="66" charset="0"/>
                <a:ea typeface="Calibri" panose="020F0502020204030204" pitchFamily="34" charset="0"/>
                <a:cs typeface="Times New Roman" panose="02020603050405020304" pitchFamily="18" charset="0"/>
              </a:rPr>
              <a:t>DISC Personality System- </a:t>
            </a:r>
          </a:p>
          <a:p>
            <a:pPr marL="0" marR="0">
              <a:lnSpc>
                <a:spcPct val="107000"/>
              </a:lnSpc>
              <a:spcBef>
                <a:spcPts val="0"/>
              </a:spcBef>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Enables you to understand yourself better to achieve your goals &amp; purpose w/ a growth mindset </a:t>
            </a: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H</a:t>
            </a: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elps Bethel connect you w/ Kingdom needs </a:t>
            </a: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Shows how your</a:t>
            </a: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 preferences &amp; thinking influences where you are most successful</a:t>
            </a: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Shows how you respond to your environment</a:t>
            </a:r>
            <a:endParaRPr lang="en-US" sz="2400" b="1" dirty="0">
              <a:effectLst/>
              <a:latin typeface="Comic Sans MS" panose="030F0702030302020204" pitchFamily="66"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AC0CF184-51F4-4369-ADCA-584418F03EA4}"/>
              </a:ext>
            </a:extLst>
          </p:cNvPr>
          <p:cNvPicPr>
            <a:picLocks noChangeAspect="1"/>
          </p:cNvPicPr>
          <p:nvPr/>
        </p:nvPicPr>
        <p:blipFill>
          <a:blip r:embed="rId3"/>
          <a:stretch>
            <a:fillRect/>
          </a:stretch>
        </p:blipFill>
        <p:spPr>
          <a:xfrm>
            <a:off x="7955280" y="4419736"/>
            <a:ext cx="893471" cy="456363"/>
          </a:xfrm>
          <a:prstGeom prst="rect">
            <a:avLst/>
          </a:prstGeom>
        </p:spPr>
      </p:pic>
      <p:sp>
        <p:nvSpPr>
          <p:cNvPr id="2" name="Slide Number Placeholder 1">
            <a:extLst>
              <a:ext uri="{FF2B5EF4-FFF2-40B4-BE49-F238E27FC236}">
                <a16:creationId xmlns:a16="http://schemas.microsoft.com/office/drawing/2014/main" id="{21905A2A-689A-4992-B643-5FB1E09E4B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55081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755142" y="392616"/>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Discover Your Purpose</a:t>
            </a:r>
            <a:endParaRPr sz="3500" b="1" dirty="0"/>
          </a:p>
        </p:txBody>
      </p:sp>
      <p:sp>
        <p:nvSpPr>
          <p:cNvPr id="196" name="Google Shape;196;p24"/>
          <p:cNvSpPr txBox="1">
            <a:spLocks noGrp="1"/>
          </p:cNvSpPr>
          <p:nvPr>
            <p:ph type="body" idx="1"/>
          </p:nvPr>
        </p:nvSpPr>
        <p:spPr>
          <a:xfrm>
            <a:off x="289153" y="1131376"/>
            <a:ext cx="7312766" cy="3662749"/>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2400" b="1" u="sng" dirty="0">
                <a:effectLst/>
                <a:latin typeface="Comic Sans MS" panose="030F0702030302020204" pitchFamily="66" charset="0"/>
                <a:ea typeface="Calibri" panose="020F0502020204030204" pitchFamily="34" charset="0"/>
                <a:cs typeface="Times New Roman" panose="02020603050405020304" pitchFamily="18" charset="0"/>
              </a:rPr>
              <a:t>PURPOSE- </a:t>
            </a:r>
            <a:r>
              <a:rPr lang="en-US" sz="2800" b="1" i="1" u="sng" dirty="0">
                <a:effectLst/>
                <a:latin typeface="Comic Sans MS" panose="030F0702030302020204" pitchFamily="66" charset="0"/>
                <a:ea typeface="Calibri" panose="020F0502020204030204" pitchFamily="34" charset="0"/>
                <a:cs typeface="Times New Roman" panose="02020603050405020304" pitchFamily="18" charset="0"/>
              </a:rPr>
              <a:t>the reason for which something is done or created or for which something exists</a:t>
            </a:r>
          </a:p>
          <a:p>
            <a:pPr marL="0" marR="0">
              <a:lnSpc>
                <a:spcPct val="107000"/>
              </a:lnSpc>
              <a:spcBef>
                <a:spcPts val="0"/>
              </a:spcBef>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You have a PURPOSE! A big idea &amp; passion incredibly valuable for others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You have knowledge, expertise &amp; a story/testimony</a:t>
            </a:r>
          </a:p>
          <a:p>
            <a:pPr marL="0" lvl="0" indent="0" algn="l" rtl="0">
              <a:spcBef>
                <a:spcPts val="0"/>
              </a:spcBef>
              <a:spcAft>
                <a:spcPts val="0"/>
              </a:spcAft>
              <a:buNone/>
            </a:pPr>
            <a:endParaRPr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04661318-0AF7-426B-AB70-D64994E4BCFB}"/>
              </a:ext>
            </a:extLst>
          </p:cNvPr>
          <p:cNvPicPr>
            <a:picLocks noChangeAspect="1"/>
          </p:cNvPicPr>
          <p:nvPr/>
        </p:nvPicPr>
        <p:blipFill>
          <a:blip r:embed="rId3"/>
          <a:stretch>
            <a:fillRect/>
          </a:stretch>
        </p:blipFill>
        <p:spPr>
          <a:xfrm>
            <a:off x="7961376" y="4431928"/>
            <a:ext cx="893471" cy="456363"/>
          </a:xfrm>
          <a:prstGeom prst="rect">
            <a:avLst/>
          </a:prstGeom>
        </p:spPr>
      </p:pic>
      <p:sp>
        <p:nvSpPr>
          <p:cNvPr id="2" name="Slide Number Placeholder 1">
            <a:extLst>
              <a:ext uri="{FF2B5EF4-FFF2-40B4-BE49-F238E27FC236}">
                <a16:creationId xmlns:a16="http://schemas.microsoft.com/office/drawing/2014/main" id="{E445B0D7-AB13-4656-B6D4-E17D93B771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5" name="Picture 4" descr="Text&#10;&#10;Description automatically generated">
            <a:extLst>
              <a:ext uri="{FF2B5EF4-FFF2-40B4-BE49-F238E27FC236}">
                <a16:creationId xmlns:a16="http://schemas.microsoft.com/office/drawing/2014/main" id="{03B098A0-0951-410F-952D-FBBCD9846DD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75700" y="1790053"/>
            <a:ext cx="1571352" cy="1890793"/>
          </a:xfrm>
          <a:prstGeom prst="rect">
            <a:avLst/>
          </a:prstGeom>
        </p:spPr>
      </p:pic>
      <p:sp>
        <p:nvSpPr>
          <p:cNvPr id="6" name="TextBox 5">
            <a:extLst>
              <a:ext uri="{FF2B5EF4-FFF2-40B4-BE49-F238E27FC236}">
                <a16:creationId xmlns:a16="http://schemas.microsoft.com/office/drawing/2014/main" id="{6C177DEE-06E6-4143-94CA-CF31AE4E40F8}"/>
              </a:ext>
            </a:extLst>
          </p:cNvPr>
          <p:cNvSpPr txBox="1"/>
          <p:nvPr/>
        </p:nvSpPr>
        <p:spPr>
          <a:xfrm>
            <a:off x="8587333" y="6863811"/>
            <a:ext cx="1455340" cy="507831"/>
          </a:xfrm>
          <a:prstGeom prst="rect">
            <a:avLst/>
          </a:prstGeom>
          <a:noFill/>
        </p:spPr>
        <p:txBody>
          <a:bodyPr wrap="square" rtlCol="0">
            <a:spAutoFit/>
          </a:bodyPr>
          <a:lstStyle/>
          <a:p>
            <a:r>
              <a:rPr lang="en-US" sz="900">
                <a:hlinkClick r:id="rId5" tooltip="https://www.flickr.com/photos/23024164@N06/7803683540"/>
              </a:rPr>
              <a:t>This Photo</a:t>
            </a:r>
            <a:r>
              <a:rPr lang="en-US" sz="900"/>
              <a:t> by Unknown Author is licensed under </a:t>
            </a:r>
            <a:r>
              <a:rPr lang="en-US" sz="900">
                <a:hlinkClick r:id="rId6" tooltip="https://creativecommons.org/licenses/by/3.0/"/>
              </a:rPr>
              <a:t>CC BY</a:t>
            </a:r>
            <a:endParaRPr lang="en-US" sz="9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755142" y="392616"/>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Your Purpose Story</a:t>
            </a:r>
            <a:endParaRPr sz="3500" b="1" dirty="0"/>
          </a:p>
        </p:txBody>
      </p:sp>
      <p:sp>
        <p:nvSpPr>
          <p:cNvPr id="196" name="Google Shape;196;p24"/>
          <p:cNvSpPr txBox="1">
            <a:spLocks noGrp="1"/>
          </p:cNvSpPr>
          <p:nvPr>
            <p:ph type="body" idx="1"/>
          </p:nvPr>
        </p:nvSpPr>
        <p:spPr>
          <a:xfrm>
            <a:off x="289153" y="1390457"/>
            <a:ext cx="8298180" cy="3403668"/>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2800" b="1" dirty="0">
                <a:latin typeface="Comic Sans MS" panose="030F0702030302020204" pitchFamily="66" charset="0"/>
                <a:ea typeface="Calibri" panose="020F0502020204030204" pitchFamily="34" charset="0"/>
                <a:cs typeface="Times New Roman" panose="02020603050405020304" pitchFamily="18" charset="0"/>
              </a:rPr>
              <a:t>Your testimony can save a life &amp; change a heart- not alone</a:t>
            </a:r>
          </a:p>
          <a:p>
            <a:pPr marL="0" marR="0" indent="0">
              <a:lnSpc>
                <a:spcPct val="107000"/>
              </a:lnSpc>
              <a:spcBef>
                <a:spcPts val="0"/>
              </a:spcBef>
              <a:spcAft>
                <a:spcPts val="800"/>
              </a:spcAft>
              <a:buNone/>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Rev. 12:11 They triumphed over him by the blood of the Lamb and by the word of their testimony; they did not love their lives so much as to shrink from death.</a:t>
            </a:r>
          </a:p>
          <a:p>
            <a:pPr marL="0" lvl="0" indent="0" algn="l" rtl="0">
              <a:spcBef>
                <a:spcPts val="0"/>
              </a:spcBef>
              <a:spcAft>
                <a:spcPts val="0"/>
              </a:spcAft>
              <a:buNone/>
            </a:pPr>
            <a:endParaRPr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04661318-0AF7-426B-AB70-D64994E4BCFB}"/>
              </a:ext>
            </a:extLst>
          </p:cNvPr>
          <p:cNvPicPr>
            <a:picLocks noChangeAspect="1"/>
          </p:cNvPicPr>
          <p:nvPr/>
        </p:nvPicPr>
        <p:blipFill>
          <a:blip r:embed="rId3"/>
          <a:stretch>
            <a:fillRect/>
          </a:stretch>
        </p:blipFill>
        <p:spPr>
          <a:xfrm>
            <a:off x="7961376" y="4431928"/>
            <a:ext cx="893471" cy="456363"/>
          </a:xfrm>
          <a:prstGeom prst="rect">
            <a:avLst/>
          </a:prstGeom>
        </p:spPr>
      </p:pic>
      <p:sp>
        <p:nvSpPr>
          <p:cNvPr id="2" name="Slide Number Placeholder 1">
            <a:extLst>
              <a:ext uri="{FF2B5EF4-FFF2-40B4-BE49-F238E27FC236}">
                <a16:creationId xmlns:a16="http://schemas.microsoft.com/office/drawing/2014/main" id="{E445B0D7-AB13-4656-B6D4-E17D93B771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2113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84123" y="303977"/>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Purpose</a:t>
            </a:r>
            <a:endParaRPr sz="3500" b="1" dirty="0"/>
          </a:p>
        </p:txBody>
      </p:sp>
      <p:sp>
        <p:nvSpPr>
          <p:cNvPr id="196" name="Google Shape;196;p24"/>
          <p:cNvSpPr txBox="1">
            <a:spLocks noGrp="1"/>
          </p:cNvSpPr>
          <p:nvPr>
            <p:ph type="body" idx="1"/>
          </p:nvPr>
        </p:nvSpPr>
        <p:spPr>
          <a:xfrm>
            <a:off x="544830" y="1123175"/>
            <a:ext cx="8218170" cy="2448000"/>
          </a:xfrm>
          <a:prstGeom prst="rect">
            <a:avLst/>
          </a:prstGeom>
        </p:spPr>
        <p:txBody>
          <a:bodyPr spcFirstLastPara="1" wrap="square" lIns="91425" tIns="91425" rIns="91425" bIns="91425" anchor="t" anchorCtr="0">
            <a:noAutofit/>
          </a:bodyPr>
          <a:lstStyle/>
          <a:p>
            <a:pPr marL="0">
              <a:lnSpc>
                <a:spcPct val="107000"/>
              </a:lnSpc>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Limiting beliefs? Does it line up w/ God’s Word? </a:t>
            </a:r>
          </a:p>
          <a:p>
            <a:pPr marL="0">
              <a:lnSpc>
                <a:spcPct val="107000"/>
              </a:lnSpc>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Eph. 6:12</a:t>
            </a:r>
            <a:r>
              <a:rPr lang="en-US" sz="2800" dirty="0">
                <a:effectLst/>
                <a:latin typeface="Comic Sans MS" panose="030F0702030302020204" pitchFamily="66" charset="0"/>
                <a:ea typeface="Calibri" panose="020F0502020204030204" pitchFamily="34" charset="0"/>
                <a:cs typeface="Times New Roman" panose="02020603050405020304" pitchFamily="18" charset="0"/>
              </a:rPr>
              <a:t> </a:t>
            </a:r>
            <a:r>
              <a:rPr lang="en-US" sz="2800" i="1" dirty="0">
                <a:effectLst/>
                <a:latin typeface="Comic Sans MS" panose="030F0702030302020204" pitchFamily="66" charset="0"/>
                <a:ea typeface="Calibri" panose="020F0502020204030204" pitchFamily="34" charset="0"/>
                <a:cs typeface="Times New Roman" panose="02020603050405020304" pitchFamily="18" charset="0"/>
              </a:rPr>
              <a:t>For our struggle is not against flesh and blood, but against the rulers, against the authorities, against the powers of this dark world and against the spiritual forces of evil in the heavenly realms.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9FD65F58-3799-4F6E-A785-29B03E039F75}"/>
              </a:ext>
            </a:extLst>
          </p:cNvPr>
          <p:cNvPicPr>
            <a:picLocks noChangeAspect="1"/>
          </p:cNvPicPr>
          <p:nvPr/>
        </p:nvPicPr>
        <p:blipFill>
          <a:blip r:embed="rId3"/>
          <a:stretch>
            <a:fillRect/>
          </a:stretch>
        </p:blipFill>
        <p:spPr>
          <a:xfrm>
            <a:off x="7943088" y="4383160"/>
            <a:ext cx="893471" cy="456363"/>
          </a:xfrm>
          <a:prstGeom prst="rect">
            <a:avLst/>
          </a:prstGeom>
        </p:spPr>
      </p:pic>
      <p:sp>
        <p:nvSpPr>
          <p:cNvPr id="2" name="Slide Number Placeholder 1">
            <a:extLst>
              <a:ext uri="{FF2B5EF4-FFF2-40B4-BE49-F238E27FC236}">
                <a16:creationId xmlns:a16="http://schemas.microsoft.com/office/drawing/2014/main" id="{C1174900-6521-427E-85E9-1D2321717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7784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6D40-2ACA-41B2-A36E-B6ADD309D0CC}"/>
              </a:ext>
            </a:extLst>
          </p:cNvPr>
          <p:cNvSpPr>
            <a:spLocks noGrp="1"/>
          </p:cNvSpPr>
          <p:nvPr>
            <p:ph type="title"/>
          </p:nvPr>
        </p:nvSpPr>
        <p:spPr>
          <a:xfrm>
            <a:off x="418970" y="589635"/>
            <a:ext cx="7764135" cy="3817620"/>
          </a:xfrm>
        </p:spPr>
        <p:txBody>
          <a:bodyPr>
            <a:normAutofit fontScale="90000"/>
          </a:bodyPr>
          <a:lstStyle/>
          <a:p>
            <a:pPr algn="l"/>
            <a:r>
              <a:rPr lang="en-US" sz="3600" b="1" dirty="0">
                <a:solidFill>
                  <a:schemeClr val="bg2"/>
                </a:solidFill>
                <a:latin typeface="Comic Sans MS" panose="030F0702030302020204" pitchFamily="66" charset="0"/>
              </a:rPr>
              <a:t>LET’S DISCUSS- </a:t>
            </a:r>
            <a:br>
              <a:rPr lang="en-US" sz="3600" b="1" dirty="0">
                <a:solidFill>
                  <a:schemeClr val="bg2"/>
                </a:solidFill>
                <a:latin typeface="Comic Sans MS" panose="030F0702030302020204" pitchFamily="66" charset="0"/>
              </a:rPr>
            </a:br>
            <a:r>
              <a:rPr lang="en-US" sz="3600" b="1" dirty="0">
                <a:solidFill>
                  <a:schemeClr val="bg2"/>
                </a:solidFill>
                <a:latin typeface="Comic Sans MS" panose="030F0702030302020204" pitchFamily="66" charset="0"/>
              </a:rPr>
              <a:t>1. People Need Jesus </a:t>
            </a:r>
            <a:br>
              <a:rPr lang="en-US" sz="3600" b="1" dirty="0">
                <a:solidFill>
                  <a:schemeClr val="bg2"/>
                </a:solidFill>
                <a:latin typeface="Comic Sans MS" panose="030F0702030302020204" pitchFamily="66" charset="0"/>
              </a:rPr>
            </a:br>
            <a:r>
              <a:rPr lang="en-US" sz="3600" b="1" dirty="0">
                <a:solidFill>
                  <a:schemeClr val="bg2"/>
                </a:solidFill>
                <a:latin typeface="Comic Sans MS" panose="030F0702030302020204" pitchFamily="66" charset="0"/>
              </a:rPr>
              <a:t>2. Purpose</a:t>
            </a:r>
            <a:br>
              <a:rPr lang="en-US" sz="3600" b="1" dirty="0">
                <a:solidFill>
                  <a:schemeClr val="bg2"/>
                </a:solidFill>
                <a:latin typeface="Comic Sans MS" panose="030F0702030302020204" pitchFamily="66" charset="0"/>
              </a:rPr>
            </a:br>
            <a:r>
              <a:rPr lang="en-US" sz="3600" b="1" dirty="0">
                <a:solidFill>
                  <a:schemeClr val="bg2"/>
                </a:solidFill>
                <a:latin typeface="Comic Sans MS" panose="030F0702030302020204" pitchFamily="66" charset="0"/>
              </a:rPr>
              <a:t>3. Personality</a:t>
            </a:r>
            <a:br>
              <a:rPr lang="en-US" sz="3600" b="1" dirty="0">
                <a:solidFill>
                  <a:schemeClr val="bg2"/>
                </a:solidFill>
                <a:latin typeface="Comic Sans MS" panose="030F0702030302020204" pitchFamily="66" charset="0"/>
              </a:rPr>
            </a:br>
            <a:r>
              <a:rPr lang="en-US" sz="3600" b="1" dirty="0">
                <a:solidFill>
                  <a:schemeClr val="bg2"/>
                </a:solidFill>
                <a:latin typeface="Comic Sans MS" panose="030F0702030302020204" pitchFamily="66" charset="0"/>
              </a:rPr>
              <a:t>4. The What, Why, Who &amp; How</a:t>
            </a:r>
            <a:br>
              <a:rPr lang="en-US" sz="3600" b="1" dirty="0">
                <a:solidFill>
                  <a:schemeClr val="bg2"/>
                </a:solidFill>
                <a:latin typeface="Comic Sans MS" panose="030F0702030302020204" pitchFamily="66" charset="0"/>
              </a:rPr>
            </a:br>
            <a:r>
              <a:rPr lang="en-US" sz="3600" b="1" dirty="0">
                <a:solidFill>
                  <a:schemeClr val="bg2"/>
                </a:solidFill>
                <a:latin typeface="Comic Sans MS" panose="030F0702030302020204" pitchFamily="66" charset="0"/>
              </a:rPr>
              <a:t>5. 7 Cultural Mountains</a:t>
            </a:r>
            <a:br>
              <a:rPr lang="en-US" sz="3600" b="1" dirty="0">
                <a:solidFill>
                  <a:schemeClr val="bg2"/>
                </a:solidFill>
                <a:latin typeface="Comic Sans MS" panose="030F0702030302020204" pitchFamily="66" charset="0"/>
              </a:rPr>
            </a:br>
            <a:r>
              <a:rPr lang="en-US" sz="3600" b="1" dirty="0">
                <a:solidFill>
                  <a:schemeClr val="bg2"/>
                </a:solidFill>
                <a:latin typeface="Comic Sans MS" panose="030F0702030302020204" pitchFamily="66" charset="0"/>
              </a:rPr>
              <a:t>6. You, Bethel &amp; The Strategic Plan</a:t>
            </a:r>
          </a:p>
        </p:txBody>
      </p:sp>
      <p:sp>
        <p:nvSpPr>
          <p:cNvPr id="3" name="Slide Number Placeholder 2">
            <a:extLst>
              <a:ext uri="{FF2B5EF4-FFF2-40B4-BE49-F238E27FC236}">
                <a16:creationId xmlns:a16="http://schemas.microsoft.com/office/drawing/2014/main" id="{F5277668-707C-423A-9133-76729E15C0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688988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720090" y="562721"/>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400" b="1" dirty="0"/>
              <a:t>God’s Purpose for YOU!</a:t>
            </a:r>
            <a:endParaRPr sz="4400" b="1" dirty="0"/>
          </a:p>
        </p:txBody>
      </p:sp>
      <p:sp>
        <p:nvSpPr>
          <p:cNvPr id="196" name="Google Shape;196;p24"/>
          <p:cNvSpPr txBox="1">
            <a:spLocks noGrp="1"/>
          </p:cNvSpPr>
          <p:nvPr>
            <p:ph type="body" idx="1"/>
          </p:nvPr>
        </p:nvSpPr>
        <p:spPr>
          <a:xfrm>
            <a:off x="449580" y="1303020"/>
            <a:ext cx="8298180" cy="26623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dirty="0">
                <a:latin typeface="Comic Sans MS" panose="030F0702030302020204" pitchFamily="66" charset="0"/>
                <a:ea typeface="Georgia"/>
                <a:cs typeface="Georgia"/>
                <a:sym typeface="Georgia"/>
              </a:rPr>
              <a:t>Daniel 7:10 </a:t>
            </a:r>
            <a:r>
              <a:rPr lang="en-US" sz="2400" b="1" i="1" dirty="0">
                <a:solidFill>
                  <a:srgbClr val="001320"/>
                </a:solidFill>
                <a:effectLst/>
                <a:latin typeface="Comic Sans MS" panose="030F0702030302020204" pitchFamily="66" charset="0"/>
              </a:rPr>
              <a:t>A river of fire was flowing, coming out from before him. Thousands upon thousands attended him; ten thousand times ten thousand stood before him. </a:t>
            </a:r>
            <a:r>
              <a:rPr lang="en-US" sz="2800" b="1" i="1" u="sng" dirty="0">
                <a:solidFill>
                  <a:srgbClr val="001320"/>
                </a:solidFill>
                <a:effectLst/>
                <a:latin typeface="Comic Sans MS" panose="030F0702030302020204" pitchFamily="66" charset="0"/>
              </a:rPr>
              <a:t>The court was seated, and the books were opened.</a:t>
            </a:r>
          </a:p>
          <a:p>
            <a:pPr marL="0" lvl="0" indent="0" algn="l" rtl="0">
              <a:spcBef>
                <a:spcPts val="0"/>
              </a:spcBef>
              <a:spcAft>
                <a:spcPts val="0"/>
              </a:spcAft>
              <a:buNone/>
            </a:pPr>
            <a:r>
              <a:rPr lang="en-US" sz="2400" b="1" u="sng" dirty="0">
                <a:solidFill>
                  <a:srgbClr val="001320"/>
                </a:solidFill>
                <a:latin typeface="Comic Sans MS" panose="030F0702030302020204" pitchFamily="66" charset="0"/>
                <a:ea typeface="Georgia"/>
                <a:cs typeface="Georgia"/>
                <a:sym typeface="Georgia"/>
              </a:rPr>
              <a:t>Phil. 1:6</a:t>
            </a:r>
            <a:r>
              <a:rPr lang="en-US" sz="2400" b="1" dirty="0">
                <a:solidFill>
                  <a:srgbClr val="001320"/>
                </a:solidFill>
                <a:latin typeface="Comic Sans MS" panose="030F0702030302020204" pitchFamily="66" charset="0"/>
                <a:ea typeface="Georgia"/>
                <a:cs typeface="Georgia"/>
                <a:sym typeface="Georgia"/>
              </a:rPr>
              <a:t>  </a:t>
            </a:r>
            <a:r>
              <a:rPr lang="en-US" sz="2400" b="1" i="1" dirty="0">
                <a:solidFill>
                  <a:srgbClr val="001320"/>
                </a:solidFill>
                <a:latin typeface="Comic Sans MS" panose="030F0702030302020204" pitchFamily="66" charset="0"/>
                <a:ea typeface="Georgia"/>
                <a:cs typeface="Georgia"/>
                <a:sym typeface="Georgia"/>
              </a:rPr>
              <a:t>Being confident of this, that he who began a good work in you will carry it on to completion until the day of Christ Jesus.</a:t>
            </a:r>
            <a:endParaRPr lang="en-US" sz="2400" b="1" i="1" dirty="0">
              <a:latin typeface="Comic Sans MS" panose="030F0702030302020204" pitchFamily="66" charset="0"/>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A56BCB5B-9B37-473D-BD68-6D9CA0C101E7}"/>
              </a:ext>
            </a:extLst>
          </p:cNvPr>
          <p:cNvPicPr>
            <a:picLocks noChangeAspect="1"/>
          </p:cNvPicPr>
          <p:nvPr/>
        </p:nvPicPr>
        <p:blipFill>
          <a:blip r:embed="rId3"/>
          <a:stretch>
            <a:fillRect/>
          </a:stretch>
        </p:blipFill>
        <p:spPr>
          <a:xfrm>
            <a:off x="7955280" y="4413640"/>
            <a:ext cx="893471" cy="456363"/>
          </a:xfrm>
          <a:prstGeom prst="rect">
            <a:avLst/>
          </a:prstGeom>
        </p:spPr>
      </p:pic>
      <p:sp>
        <p:nvSpPr>
          <p:cNvPr id="2" name="Slide Number Placeholder 1">
            <a:extLst>
              <a:ext uri="{FF2B5EF4-FFF2-40B4-BE49-F238E27FC236}">
                <a16:creationId xmlns:a16="http://schemas.microsoft.com/office/drawing/2014/main" id="{22190F9C-D8B2-4406-9D23-631F76E6ED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94152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765810" y="34064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t>Discover Your Purpose &amp; Place of Choice w/ TEAMS</a:t>
            </a:r>
            <a:endParaRPr sz="3600" b="1" dirty="0"/>
          </a:p>
        </p:txBody>
      </p:sp>
      <p:sp>
        <p:nvSpPr>
          <p:cNvPr id="196" name="Google Shape;196;p24"/>
          <p:cNvSpPr txBox="1">
            <a:spLocks noGrp="1"/>
          </p:cNvSpPr>
          <p:nvPr>
            <p:ph type="body" idx="1"/>
          </p:nvPr>
        </p:nvSpPr>
        <p:spPr>
          <a:xfrm>
            <a:off x="556259" y="1636469"/>
            <a:ext cx="8298587" cy="2795459"/>
          </a:xfrm>
          <a:prstGeom prst="rect">
            <a:avLst/>
          </a:prstGeom>
        </p:spPr>
        <p:txBody>
          <a:bodyPr spcFirstLastPara="1" wrap="square" lIns="91425" tIns="91425" rIns="91425" bIns="91425" numCol="2" anchor="t" anchorCtr="0">
            <a:noAutofit/>
          </a:bodyPr>
          <a:lstStyle/>
          <a:p>
            <a:pPr marL="0" marR="0" indent="0">
              <a:lnSpc>
                <a:spcPct val="107000"/>
              </a:lnSpc>
              <a:spcBef>
                <a:spcPts val="0"/>
              </a:spcBef>
              <a:spcAft>
                <a:spcPts val="800"/>
              </a:spcAft>
              <a:buNone/>
            </a:pPr>
            <a:r>
              <a:rPr lang="en-US" sz="2400" b="1" dirty="0">
                <a:latin typeface="Comic Sans MS" panose="030F0702030302020204" pitchFamily="66" charset="0"/>
                <a:ea typeface="Calibri" panose="020F0502020204030204" pitchFamily="34" charset="0"/>
                <a:cs typeface="Times New Roman" panose="02020603050405020304" pitchFamily="18" charset="0"/>
              </a:rPr>
              <a:t>You are equally &amp; awesomely gifted. </a:t>
            </a:r>
          </a:p>
          <a:p>
            <a:pPr marL="0" marR="0" indent="0">
              <a:lnSpc>
                <a:spcPct val="107000"/>
              </a:lnSpc>
              <a:spcBef>
                <a:spcPts val="0"/>
              </a:spcBef>
              <a:spcAft>
                <a:spcPts val="800"/>
              </a:spcAft>
              <a:buNone/>
            </a:pPr>
            <a:r>
              <a:rPr lang="en-US" sz="2400" b="1" dirty="0">
                <a:latin typeface="Comic Sans MS" panose="030F0702030302020204" pitchFamily="66" charset="0"/>
                <a:ea typeface="Calibri" panose="020F0502020204030204" pitchFamily="34" charset="0"/>
                <a:cs typeface="Times New Roman" panose="02020603050405020304" pitchFamily="18" charset="0"/>
              </a:rPr>
              <a:t>Identify &amp; appreciate the differences.</a:t>
            </a:r>
          </a:p>
          <a:p>
            <a:pPr marL="0" marR="0" indent="0">
              <a:lnSpc>
                <a:spcPct val="107000"/>
              </a:lnSpc>
              <a:spcBef>
                <a:spcPts val="0"/>
              </a:spcBef>
              <a:spcAft>
                <a:spcPts val="800"/>
              </a:spcAft>
              <a:buNone/>
            </a:pPr>
            <a:endParaRPr lang="en-US" sz="2400" b="1" dirty="0">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dirty="0">
                <a:latin typeface="Comic Sans MS" panose="030F0702030302020204" pitchFamily="66" charset="0"/>
                <a:ea typeface="Calibri" panose="020F0502020204030204" pitchFamily="34" charset="0"/>
                <a:cs typeface="Times New Roman" panose="02020603050405020304" pitchFamily="18" charset="0"/>
              </a:rPr>
              <a:t>The TEAMS Profile-</a:t>
            </a:r>
            <a:endParaRPr lang="en-US" sz="2400" b="1"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T- Theorist</a:t>
            </a:r>
          </a:p>
          <a:p>
            <a:pPr marL="0" marR="0">
              <a:lnSpc>
                <a:spcPct val="107000"/>
              </a:lnSpc>
              <a:spcBef>
                <a:spcPts val="0"/>
              </a:spcBef>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E- Executor</a:t>
            </a: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A- Analyzer</a:t>
            </a:r>
          </a:p>
          <a:p>
            <a:pPr marL="0" marR="0">
              <a:lnSpc>
                <a:spcPct val="107000"/>
              </a:lnSpc>
              <a:spcBef>
                <a:spcPts val="0"/>
              </a:spcBef>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M- Manager</a:t>
            </a: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S- Strategist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04661318-0AF7-426B-AB70-D64994E4BCFB}"/>
              </a:ext>
            </a:extLst>
          </p:cNvPr>
          <p:cNvPicPr>
            <a:picLocks noChangeAspect="1"/>
          </p:cNvPicPr>
          <p:nvPr/>
        </p:nvPicPr>
        <p:blipFill>
          <a:blip r:embed="rId3"/>
          <a:stretch>
            <a:fillRect/>
          </a:stretch>
        </p:blipFill>
        <p:spPr>
          <a:xfrm>
            <a:off x="7961376" y="4431928"/>
            <a:ext cx="893471" cy="456363"/>
          </a:xfrm>
          <a:prstGeom prst="rect">
            <a:avLst/>
          </a:prstGeom>
        </p:spPr>
      </p:pic>
      <p:sp>
        <p:nvSpPr>
          <p:cNvPr id="2" name="Slide Number Placeholder 1">
            <a:extLst>
              <a:ext uri="{FF2B5EF4-FFF2-40B4-BE49-F238E27FC236}">
                <a16:creationId xmlns:a16="http://schemas.microsoft.com/office/drawing/2014/main" id="{3C3088D4-D555-4F6F-A7A0-D59145AC1F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65814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4" name="Picture 3" descr="Icon&#10;&#10;Description automatically generated with low confidence">
            <a:extLst>
              <a:ext uri="{FF2B5EF4-FFF2-40B4-BE49-F238E27FC236}">
                <a16:creationId xmlns:a16="http://schemas.microsoft.com/office/drawing/2014/main" id="{04661318-0AF7-426B-AB70-D64994E4BCFB}"/>
              </a:ext>
            </a:extLst>
          </p:cNvPr>
          <p:cNvPicPr>
            <a:picLocks noChangeAspect="1"/>
          </p:cNvPicPr>
          <p:nvPr/>
        </p:nvPicPr>
        <p:blipFill>
          <a:blip r:embed="rId3"/>
          <a:stretch>
            <a:fillRect/>
          </a:stretch>
        </p:blipFill>
        <p:spPr>
          <a:xfrm>
            <a:off x="7961376" y="4431928"/>
            <a:ext cx="893471" cy="456363"/>
          </a:xfrm>
          <a:prstGeom prst="rect">
            <a:avLst/>
          </a:prstGeom>
        </p:spPr>
      </p:pic>
      <p:pic>
        <p:nvPicPr>
          <p:cNvPr id="3" name="Picture 2">
            <a:extLst>
              <a:ext uri="{FF2B5EF4-FFF2-40B4-BE49-F238E27FC236}">
                <a16:creationId xmlns:a16="http://schemas.microsoft.com/office/drawing/2014/main" id="{4D7E4905-5B1B-42E5-92C0-42D04FBF493E}"/>
              </a:ext>
            </a:extLst>
          </p:cNvPr>
          <p:cNvPicPr>
            <a:picLocks noChangeAspect="1"/>
          </p:cNvPicPr>
          <p:nvPr/>
        </p:nvPicPr>
        <p:blipFill>
          <a:blip r:embed="rId4"/>
          <a:stretch>
            <a:fillRect/>
          </a:stretch>
        </p:blipFill>
        <p:spPr>
          <a:xfrm>
            <a:off x="1334215" y="297340"/>
            <a:ext cx="6360693" cy="4548820"/>
          </a:xfrm>
          <a:prstGeom prst="rect">
            <a:avLst/>
          </a:prstGeom>
        </p:spPr>
      </p:pic>
      <p:sp>
        <p:nvSpPr>
          <p:cNvPr id="7" name="Slide Number Placeholder 6">
            <a:extLst>
              <a:ext uri="{FF2B5EF4-FFF2-40B4-BE49-F238E27FC236}">
                <a16:creationId xmlns:a16="http://schemas.microsoft.com/office/drawing/2014/main" id="{76102AE3-56D4-4E25-80C3-44AA9F4BA1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54667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758190" y="273497"/>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b="1" dirty="0"/>
              <a:t>Personality</a:t>
            </a:r>
            <a:endParaRPr sz="4000" b="1" dirty="0"/>
          </a:p>
        </p:txBody>
      </p:sp>
      <p:sp>
        <p:nvSpPr>
          <p:cNvPr id="196" name="Google Shape;196;p24"/>
          <p:cNvSpPr txBox="1">
            <a:spLocks noGrp="1"/>
          </p:cNvSpPr>
          <p:nvPr>
            <p:ph type="body" idx="1"/>
          </p:nvPr>
        </p:nvSpPr>
        <p:spPr>
          <a:xfrm>
            <a:off x="342899" y="1013460"/>
            <a:ext cx="8493659" cy="2782290"/>
          </a:xfrm>
          <a:prstGeom prst="rect">
            <a:avLst/>
          </a:prstGeom>
        </p:spPr>
        <p:txBody>
          <a:bodyPr spcFirstLastPara="1" wrap="square" lIns="91425" tIns="91425" rIns="91425" bIns="91425" anchor="t" anchorCtr="0">
            <a:noAutofit/>
          </a:bodyPr>
          <a:lstStyle/>
          <a:p>
            <a:pPr marL="0" indent="0">
              <a:lnSpc>
                <a:spcPct val="107000"/>
              </a:lnSpc>
              <a:spcAft>
                <a:spcPts val="800"/>
              </a:spcAft>
              <a:buClr>
                <a:srgbClr val="233A44"/>
              </a:buClr>
              <a:buNone/>
              <a:defRPr/>
            </a:pPr>
            <a:r>
              <a:rPr lang="en-US" sz="2400" b="1" u="sng"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Personality- </a:t>
            </a:r>
            <a:r>
              <a:rPr lang="en-US" sz="2400" b="1" i="1" u="sng"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the combination of characteristics or qualities that form an individual's distinctive character</a:t>
            </a:r>
            <a:endParaRPr kumimoji="0" lang="en-US" sz="2400" b="1" i="1" u="sng"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endParaRP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kumimoji="0" lang="en-US" sz="24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Pe</a:t>
            </a:r>
            <a:r>
              <a:rPr lang="en-US" sz="24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ople are different yet predictably so! </a:t>
            </a: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lang="en-US" sz="24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Are you change receptive or change resistant? Natural leader or prefer “behind the scenes”? People or task-oriented? </a:t>
            </a:r>
          </a:p>
          <a:p>
            <a:pPr marL="0">
              <a:lnSpc>
                <a:spcPct val="107000"/>
              </a:lnSpc>
              <a:spcAft>
                <a:spcPts val="800"/>
              </a:spcAft>
              <a:buClr>
                <a:srgbClr val="233A44"/>
              </a:buClr>
              <a:defRPr/>
            </a:pPr>
            <a:r>
              <a:rPr lang="en-US" sz="2400" b="1" i="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When</a:t>
            </a: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24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I</a:t>
            </a: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 understand me</a:t>
            </a:r>
            <a:r>
              <a:rPr lang="en-US" sz="2400" b="1" i="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 then</a:t>
            </a: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24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I</a:t>
            </a: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 can understand you better &amp; communicate more effectively</a:t>
            </a:r>
            <a:r>
              <a:rPr lang="en-US" sz="24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 </a:t>
            </a: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endParaRPr lang="en-US" sz="18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4" name="Picture 3" descr="Icon&#10;&#10;Description automatically generated with low confidence">
            <a:extLst>
              <a:ext uri="{FF2B5EF4-FFF2-40B4-BE49-F238E27FC236}">
                <a16:creationId xmlns:a16="http://schemas.microsoft.com/office/drawing/2014/main" id="{E560C282-4455-4928-A606-BA2F97200105}"/>
              </a:ext>
            </a:extLst>
          </p:cNvPr>
          <p:cNvPicPr>
            <a:picLocks noChangeAspect="1"/>
          </p:cNvPicPr>
          <p:nvPr/>
        </p:nvPicPr>
        <p:blipFill>
          <a:blip r:embed="rId3"/>
          <a:stretch>
            <a:fillRect/>
          </a:stretch>
        </p:blipFill>
        <p:spPr>
          <a:xfrm>
            <a:off x="7943088" y="4413640"/>
            <a:ext cx="893471" cy="456363"/>
          </a:xfrm>
          <a:prstGeom prst="rect">
            <a:avLst/>
          </a:prstGeom>
        </p:spPr>
      </p:pic>
      <p:sp>
        <p:nvSpPr>
          <p:cNvPr id="5" name="Slide Number Placeholder 4">
            <a:extLst>
              <a:ext uri="{FF2B5EF4-FFF2-40B4-BE49-F238E27FC236}">
                <a16:creationId xmlns:a16="http://schemas.microsoft.com/office/drawing/2014/main" id="{31A2A8AC-951D-4A73-AB11-1C408E170D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3663154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444573"/>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DISC Personality</a:t>
            </a:r>
            <a:endParaRPr sz="3500" b="1" dirty="0"/>
          </a:p>
        </p:txBody>
      </p:sp>
      <p:sp>
        <p:nvSpPr>
          <p:cNvPr id="196" name="Google Shape;196;p24"/>
          <p:cNvSpPr txBox="1">
            <a:spLocks noGrp="1"/>
          </p:cNvSpPr>
          <p:nvPr>
            <p:ph type="body" idx="1"/>
          </p:nvPr>
        </p:nvSpPr>
        <p:spPr>
          <a:xfrm>
            <a:off x="487679" y="1127760"/>
            <a:ext cx="8348879" cy="3571167"/>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Understanding behavioral styles helps you- </a:t>
            </a:r>
          </a:p>
          <a:p>
            <a:pPr marL="342900" marR="0" indent="-342900">
              <a:lnSpc>
                <a:spcPct val="107000"/>
              </a:lnSpc>
              <a:spcBef>
                <a:spcPts val="0"/>
              </a:spcBef>
              <a:spcAft>
                <a:spcPts val="800"/>
              </a:spcAft>
              <a:buFont typeface="Wingdings" panose="05000000000000000000" pitchFamily="2" charset="2"/>
              <a:buChar char="q"/>
            </a:pP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become a better communicator</a:t>
            </a:r>
            <a:endParaRPr lang="en-US" sz="24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q"/>
            </a:pP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appreciate the differences in others </a:t>
            </a:r>
            <a:endParaRPr lang="en-US" sz="24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q"/>
            </a:pP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positively influence those around you</a:t>
            </a:r>
          </a:p>
          <a:p>
            <a:pPr marL="0" indent="0">
              <a:lnSpc>
                <a:spcPct val="107000"/>
              </a:lnSpc>
              <a:spcAft>
                <a:spcPts val="800"/>
              </a:spcAft>
              <a:buNone/>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DISC stands for: </a:t>
            </a:r>
          </a:p>
          <a:p>
            <a:pPr marL="0" indent="0">
              <a:lnSpc>
                <a:spcPct val="107000"/>
              </a:lnSpc>
              <a:spcAft>
                <a:spcPts val="800"/>
              </a:spcAft>
              <a:buNone/>
            </a:pPr>
            <a:r>
              <a:rPr lang="en-US" sz="2800" b="1" dirty="0">
                <a:latin typeface="Comic Sans MS" panose="030F0702030302020204" pitchFamily="66" charset="0"/>
                <a:ea typeface="Calibri" panose="020F0502020204030204" pitchFamily="34" charset="0"/>
                <a:cs typeface="Times New Roman" panose="02020603050405020304" pitchFamily="18" charset="0"/>
              </a:rPr>
              <a:t>D</a:t>
            </a: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ominance  </a:t>
            </a:r>
            <a:r>
              <a:rPr lang="en-US" sz="2800" b="1" dirty="0">
                <a:latin typeface="Comic Sans MS" panose="030F0702030302020204" pitchFamily="66" charset="0"/>
                <a:ea typeface="Calibri" panose="020F0502020204030204" pitchFamily="34" charset="0"/>
                <a:cs typeface="Times New Roman" panose="02020603050405020304" pitchFamily="18" charset="0"/>
              </a:rPr>
              <a:t>I</a:t>
            </a: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nfluencing  Steadiness </a:t>
            </a:r>
            <a:r>
              <a:rPr lang="en-US" sz="2800" b="1" dirty="0">
                <a:latin typeface="Comic Sans MS" panose="030F0702030302020204" pitchFamily="66" charset="0"/>
                <a:ea typeface="Calibri" panose="020F0502020204030204" pitchFamily="34" charset="0"/>
                <a:cs typeface="Times New Roman" panose="02020603050405020304" pitchFamily="18" charset="0"/>
              </a:rPr>
              <a:t>&amp;</a:t>
            </a: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 Conscientious </a:t>
            </a:r>
          </a:p>
          <a:p>
            <a:pPr marL="0" marR="0" indent="0">
              <a:lnSpc>
                <a:spcPct val="107000"/>
              </a:lnSpc>
              <a:spcBef>
                <a:spcPts val="0"/>
              </a:spcBef>
              <a:spcAft>
                <a:spcPts val="800"/>
              </a:spcAft>
              <a:buNone/>
            </a:pPr>
            <a:endPar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con&#10;&#10;Description automatically generated with low confidence">
            <a:extLst>
              <a:ext uri="{FF2B5EF4-FFF2-40B4-BE49-F238E27FC236}">
                <a16:creationId xmlns:a16="http://schemas.microsoft.com/office/drawing/2014/main" id="{E560C282-4455-4928-A606-BA2F97200105}"/>
              </a:ext>
            </a:extLst>
          </p:cNvPr>
          <p:cNvPicPr>
            <a:picLocks noChangeAspect="1"/>
          </p:cNvPicPr>
          <p:nvPr/>
        </p:nvPicPr>
        <p:blipFill>
          <a:blip r:embed="rId3"/>
          <a:stretch>
            <a:fillRect/>
          </a:stretch>
        </p:blipFill>
        <p:spPr>
          <a:xfrm>
            <a:off x="7943088" y="4413640"/>
            <a:ext cx="893471" cy="456363"/>
          </a:xfrm>
          <a:prstGeom prst="rect">
            <a:avLst/>
          </a:prstGeom>
        </p:spPr>
      </p:pic>
      <p:sp>
        <p:nvSpPr>
          <p:cNvPr id="2" name="Slide Number Placeholder 1">
            <a:extLst>
              <a:ext uri="{FF2B5EF4-FFF2-40B4-BE49-F238E27FC236}">
                <a16:creationId xmlns:a16="http://schemas.microsoft.com/office/drawing/2014/main" id="{D82D0E5B-30A9-4C93-AA4A-D4BD273A13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5" name="Picture 4">
            <a:extLst>
              <a:ext uri="{FF2B5EF4-FFF2-40B4-BE49-F238E27FC236}">
                <a16:creationId xmlns:a16="http://schemas.microsoft.com/office/drawing/2014/main" id="{BB0F4585-B5BA-4188-B868-ED65CD04B84B}"/>
              </a:ext>
            </a:extLst>
          </p:cNvPr>
          <p:cNvPicPr>
            <a:picLocks noChangeAspect="1"/>
          </p:cNvPicPr>
          <p:nvPr/>
        </p:nvPicPr>
        <p:blipFill>
          <a:blip r:embed="rId4"/>
          <a:stretch>
            <a:fillRect/>
          </a:stretch>
        </p:blipFill>
        <p:spPr>
          <a:xfrm>
            <a:off x="6652541" y="1738716"/>
            <a:ext cx="2081272" cy="1666068"/>
          </a:xfrm>
          <a:prstGeom prst="rect">
            <a:avLst/>
          </a:prstGeom>
        </p:spPr>
      </p:pic>
    </p:spTree>
    <p:extLst>
      <p:ext uri="{BB962C8B-B14F-4D97-AF65-F5344CB8AC3E}">
        <p14:creationId xmlns:p14="http://schemas.microsoft.com/office/powerpoint/2010/main" val="236593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273497"/>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DISC Personality</a:t>
            </a:r>
            <a:endParaRPr sz="3500" b="1" dirty="0"/>
          </a:p>
        </p:txBody>
      </p:sp>
      <p:pic>
        <p:nvPicPr>
          <p:cNvPr id="4" name="Picture 3" descr="Icon&#10;&#10;Description automatically generated with low confidence">
            <a:extLst>
              <a:ext uri="{FF2B5EF4-FFF2-40B4-BE49-F238E27FC236}">
                <a16:creationId xmlns:a16="http://schemas.microsoft.com/office/drawing/2014/main" id="{E560C282-4455-4928-A606-BA2F97200105}"/>
              </a:ext>
            </a:extLst>
          </p:cNvPr>
          <p:cNvPicPr>
            <a:picLocks noChangeAspect="1"/>
          </p:cNvPicPr>
          <p:nvPr/>
        </p:nvPicPr>
        <p:blipFill>
          <a:blip r:embed="rId3"/>
          <a:stretch>
            <a:fillRect/>
          </a:stretch>
        </p:blipFill>
        <p:spPr>
          <a:xfrm>
            <a:off x="7943088" y="4413640"/>
            <a:ext cx="893471" cy="456363"/>
          </a:xfrm>
          <a:prstGeom prst="rect">
            <a:avLst/>
          </a:prstGeom>
        </p:spPr>
      </p:pic>
      <p:pic>
        <p:nvPicPr>
          <p:cNvPr id="3" name="Picture 2">
            <a:extLst>
              <a:ext uri="{FF2B5EF4-FFF2-40B4-BE49-F238E27FC236}">
                <a16:creationId xmlns:a16="http://schemas.microsoft.com/office/drawing/2014/main" id="{EA85D9B0-396A-4ED6-9017-CC92F8F16FB7}"/>
              </a:ext>
            </a:extLst>
          </p:cNvPr>
          <p:cNvPicPr>
            <a:picLocks noChangeAspect="1"/>
          </p:cNvPicPr>
          <p:nvPr/>
        </p:nvPicPr>
        <p:blipFill>
          <a:blip r:embed="rId4"/>
          <a:stretch>
            <a:fillRect/>
          </a:stretch>
        </p:blipFill>
        <p:spPr>
          <a:xfrm>
            <a:off x="1061634" y="822006"/>
            <a:ext cx="6695942" cy="3918727"/>
          </a:xfrm>
          <a:prstGeom prst="rect">
            <a:avLst/>
          </a:prstGeom>
        </p:spPr>
      </p:pic>
      <p:sp>
        <p:nvSpPr>
          <p:cNvPr id="7" name="Slide Number Placeholder 6">
            <a:extLst>
              <a:ext uri="{FF2B5EF4-FFF2-40B4-BE49-F238E27FC236}">
                <a16:creationId xmlns:a16="http://schemas.microsoft.com/office/drawing/2014/main" id="{2BAAFC75-C58F-48EC-959E-25C2E30D11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136555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84123" y="206232"/>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DISC Personality</a:t>
            </a:r>
            <a:endParaRPr sz="3500" b="1" dirty="0"/>
          </a:p>
        </p:txBody>
      </p:sp>
      <p:sp>
        <p:nvSpPr>
          <p:cNvPr id="196" name="Google Shape;196;p24"/>
          <p:cNvSpPr txBox="1">
            <a:spLocks noGrp="1"/>
          </p:cNvSpPr>
          <p:nvPr>
            <p:ph type="body" idx="1"/>
          </p:nvPr>
        </p:nvSpPr>
        <p:spPr>
          <a:xfrm>
            <a:off x="274947" y="745597"/>
            <a:ext cx="8450598" cy="3652305"/>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The DISC Personality System is: </a:t>
            </a:r>
          </a:p>
          <a:p>
            <a:pPr marL="342900" indent="-342900">
              <a:lnSpc>
                <a:spcPct val="107000"/>
              </a:lnSpc>
              <a:spcAft>
                <a:spcPts val="800"/>
              </a:spcAft>
            </a:pPr>
            <a:r>
              <a:rPr lang="en-US" sz="24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A</a:t>
            </a: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 universal language of behavior</a:t>
            </a:r>
          </a:p>
          <a:p>
            <a:pPr marL="342900" indent="-342900">
              <a:lnSpc>
                <a:spcPct val="107000"/>
              </a:lnSpc>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A tool to bring people together around their differences &amp; similarities </a:t>
            </a:r>
            <a:endParaRPr lang="en-US" sz="2400" b="1" dirty="0">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A</a:t>
            </a: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 tool for diversity awareness &amp;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C</a:t>
            </a: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oncentrates on positive strengths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H</a:t>
            </a: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elps reduce misunderstandings to resolve conflicts</a:t>
            </a:r>
          </a:p>
          <a:p>
            <a:pPr marL="0" marR="0">
              <a:lnSpc>
                <a:spcPct val="107000"/>
              </a:lnSpc>
              <a:spcBef>
                <a:spcPts val="0"/>
              </a:spcBef>
              <a:spcAft>
                <a:spcPts val="800"/>
              </a:spcAft>
            </a:pPr>
            <a:r>
              <a:rPr lang="en-US" sz="2400" b="1" dirty="0">
                <a:latin typeface="Comic Sans MS" panose="030F0702030302020204" pitchFamily="66" charset="0"/>
                <a:ea typeface="Calibri" panose="020F0502020204030204" pitchFamily="34" charset="0"/>
                <a:cs typeface="Times New Roman" panose="02020603050405020304" pitchFamily="18" charset="0"/>
              </a:rPr>
              <a:t>Helps realize purpose &amp; right placement of interest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con&#10;&#10;Description automatically generated with low confidence">
            <a:extLst>
              <a:ext uri="{FF2B5EF4-FFF2-40B4-BE49-F238E27FC236}">
                <a16:creationId xmlns:a16="http://schemas.microsoft.com/office/drawing/2014/main" id="{E560C282-4455-4928-A606-BA2F97200105}"/>
              </a:ext>
            </a:extLst>
          </p:cNvPr>
          <p:cNvPicPr>
            <a:picLocks noChangeAspect="1"/>
          </p:cNvPicPr>
          <p:nvPr/>
        </p:nvPicPr>
        <p:blipFill>
          <a:blip r:embed="rId3"/>
          <a:stretch>
            <a:fillRect/>
          </a:stretch>
        </p:blipFill>
        <p:spPr>
          <a:xfrm>
            <a:off x="8136610" y="4512486"/>
            <a:ext cx="699949" cy="357517"/>
          </a:xfrm>
          <a:prstGeom prst="rect">
            <a:avLst/>
          </a:prstGeom>
        </p:spPr>
      </p:pic>
      <p:sp>
        <p:nvSpPr>
          <p:cNvPr id="2" name="Slide Number Placeholder 1">
            <a:extLst>
              <a:ext uri="{FF2B5EF4-FFF2-40B4-BE49-F238E27FC236}">
                <a16:creationId xmlns:a16="http://schemas.microsoft.com/office/drawing/2014/main" id="{8937F177-5A1B-4D0F-90B3-A27F3418E1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Picture 4" descr="A picture containing text, room&#10;&#10;Description automatically generated">
            <a:extLst>
              <a:ext uri="{FF2B5EF4-FFF2-40B4-BE49-F238E27FC236}">
                <a16:creationId xmlns:a16="http://schemas.microsoft.com/office/drawing/2014/main" id="{E5F3AC32-C242-4B04-93C2-17061119AC5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314779" y="370419"/>
            <a:ext cx="1514031" cy="1580826"/>
          </a:xfrm>
          <a:prstGeom prst="rect">
            <a:avLst/>
          </a:prstGeom>
        </p:spPr>
      </p:pic>
    </p:spTree>
    <p:extLst>
      <p:ext uri="{BB962C8B-B14F-4D97-AF65-F5344CB8AC3E}">
        <p14:creationId xmlns:p14="http://schemas.microsoft.com/office/powerpoint/2010/main" val="1765404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24"/>
          <p:cNvSpPr txBox="1">
            <a:spLocks noGrp="1"/>
          </p:cNvSpPr>
          <p:nvPr>
            <p:ph type="body" idx="1"/>
          </p:nvPr>
        </p:nvSpPr>
        <p:spPr>
          <a:xfrm>
            <a:off x="278105" y="206232"/>
            <a:ext cx="8478437" cy="3348155"/>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2300" b="1" dirty="0">
                <a:effectLst/>
                <a:latin typeface="Comic Sans MS" panose="030F0702030302020204" pitchFamily="66" charset="0"/>
                <a:ea typeface="Calibri" panose="020F0502020204030204" pitchFamily="34" charset="0"/>
                <a:cs typeface="Times New Roman" panose="02020603050405020304" pitchFamily="18" charset="0"/>
              </a:rPr>
              <a:t>You can operate in highest level of your passion</a:t>
            </a:r>
          </a:p>
          <a:p>
            <a:pPr marL="0" marR="0">
              <a:lnSpc>
                <a:spcPct val="107000"/>
              </a:lnSpc>
              <a:spcBef>
                <a:spcPts val="0"/>
              </a:spcBef>
              <a:spcAft>
                <a:spcPts val="800"/>
              </a:spcAft>
            </a:pPr>
            <a:r>
              <a:rPr lang="en-US" sz="2300" b="1" dirty="0">
                <a:latin typeface="Comic Sans MS" panose="030F0702030302020204" pitchFamily="66" charset="0"/>
                <a:ea typeface="Calibri" panose="020F0502020204030204" pitchFamily="34" charset="0"/>
                <a:cs typeface="Times New Roman" panose="02020603050405020304" pitchFamily="18" charset="0"/>
              </a:rPr>
              <a:t>Ensures </a:t>
            </a:r>
            <a:r>
              <a:rPr lang="en-US" sz="2300" b="1" dirty="0">
                <a:effectLst/>
                <a:latin typeface="Comic Sans MS" panose="030F0702030302020204" pitchFamily="66" charset="0"/>
                <a:ea typeface="Calibri" panose="020F0502020204030204" pitchFamily="34" charset="0"/>
                <a:cs typeface="Times New Roman" panose="02020603050405020304" pitchFamily="18" charset="0"/>
              </a:rPr>
              <a:t>tasks best fit personality style </a:t>
            </a:r>
            <a:r>
              <a:rPr lang="en-US" sz="2300" b="1" dirty="0">
                <a:latin typeface="Comic Sans MS" panose="030F0702030302020204" pitchFamily="66" charset="0"/>
                <a:ea typeface="Calibri" panose="020F0502020204030204" pitchFamily="34" charset="0"/>
                <a:cs typeface="Times New Roman" panose="02020603050405020304" pitchFamily="18" charset="0"/>
              </a:rPr>
              <a:t>&amp;</a:t>
            </a:r>
            <a:r>
              <a:rPr lang="en-US" sz="2300" b="1" dirty="0">
                <a:effectLst/>
                <a:latin typeface="Comic Sans MS" panose="030F0702030302020204" pitchFamily="66" charset="0"/>
                <a:ea typeface="Calibri" panose="020F0502020204030204" pitchFamily="34" charset="0"/>
                <a:cs typeface="Times New Roman" panose="02020603050405020304" pitchFamily="18" charset="0"/>
              </a:rPr>
              <a:t> strengths to fully use potential </a:t>
            </a:r>
            <a:endParaRPr lang="en-US" sz="2300" b="1" dirty="0">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300" b="1" dirty="0">
                <a:latin typeface="Comic Sans MS" panose="030F0702030302020204" pitchFamily="66" charset="0"/>
                <a:ea typeface="Calibri" panose="020F0502020204030204" pitchFamily="34" charset="0"/>
                <a:cs typeface="Times New Roman" panose="02020603050405020304" pitchFamily="18" charset="0"/>
              </a:rPr>
              <a:t>H</a:t>
            </a:r>
            <a:r>
              <a:rPr lang="en-US" sz="2300" b="1" dirty="0">
                <a:effectLst/>
                <a:latin typeface="Comic Sans MS" panose="030F0702030302020204" pitchFamily="66" charset="0"/>
                <a:ea typeface="Calibri" panose="020F0502020204030204" pitchFamily="34" charset="0"/>
                <a:cs typeface="Times New Roman" panose="02020603050405020304" pitchFamily="18" charset="0"/>
              </a:rPr>
              <a:t>igh “C” personality styles strong in planning, systems, orchestration</a:t>
            </a:r>
          </a:p>
          <a:p>
            <a:pPr marL="0" marR="0">
              <a:lnSpc>
                <a:spcPct val="107000"/>
              </a:lnSpc>
              <a:spcBef>
                <a:spcPts val="0"/>
              </a:spcBef>
              <a:spcAft>
                <a:spcPts val="800"/>
              </a:spcAft>
            </a:pPr>
            <a:r>
              <a:rPr lang="en-US" sz="2300" b="1" dirty="0">
                <a:latin typeface="Comic Sans MS" panose="030F0702030302020204" pitchFamily="66" charset="0"/>
                <a:ea typeface="Calibri" panose="020F0502020204030204" pitchFamily="34" charset="0"/>
                <a:cs typeface="Times New Roman" panose="02020603050405020304" pitchFamily="18" charset="0"/>
              </a:rPr>
              <a:t>H</a:t>
            </a:r>
            <a:r>
              <a:rPr lang="en-US" sz="2300" b="1" dirty="0">
                <a:effectLst/>
                <a:latin typeface="Comic Sans MS" panose="030F0702030302020204" pitchFamily="66" charset="0"/>
                <a:ea typeface="Calibri" panose="020F0502020204030204" pitchFamily="34" charset="0"/>
                <a:cs typeface="Times New Roman" panose="02020603050405020304" pitchFamily="18" charset="0"/>
              </a:rPr>
              <a:t>igh “S”- valuable at listening, teamwork, follow-through</a:t>
            </a:r>
          </a:p>
          <a:p>
            <a:pPr marL="0" marR="0">
              <a:lnSpc>
                <a:spcPct val="107000"/>
              </a:lnSpc>
              <a:spcBef>
                <a:spcPts val="0"/>
              </a:spcBef>
              <a:spcAft>
                <a:spcPts val="800"/>
              </a:spcAft>
            </a:pPr>
            <a:r>
              <a:rPr lang="en-US" sz="2300" b="1" dirty="0">
                <a:effectLst/>
                <a:latin typeface="Comic Sans MS" panose="030F0702030302020204" pitchFamily="66" charset="0"/>
                <a:ea typeface="Calibri" panose="020F0502020204030204" pitchFamily="34" charset="0"/>
                <a:cs typeface="Times New Roman" panose="02020603050405020304" pitchFamily="18" charset="0"/>
              </a:rPr>
              <a:t>High “I”- are great at persuading, enthusiasm, entertaining</a:t>
            </a:r>
          </a:p>
          <a:p>
            <a:pPr marL="0" marR="0">
              <a:lnSpc>
                <a:spcPct val="107000"/>
              </a:lnSpc>
              <a:spcBef>
                <a:spcPts val="0"/>
              </a:spcBef>
              <a:spcAft>
                <a:spcPts val="800"/>
              </a:spcAft>
            </a:pPr>
            <a:r>
              <a:rPr lang="en-US" sz="2300" b="1" dirty="0">
                <a:effectLst/>
                <a:latin typeface="Comic Sans MS" panose="030F0702030302020204" pitchFamily="66" charset="0"/>
                <a:ea typeface="Calibri" panose="020F0502020204030204" pitchFamily="34" charset="0"/>
                <a:cs typeface="Times New Roman" panose="02020603050405020304" pitchFamily="18" charset="0"/>
              </a:rPr>
              <a:t>High “D”- have administration, leadership, determination</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con&#10;&#10;Description automatically generated with low confidence">
            <a:extLst>
              <a:ext uri="{FF2B5EF4-FFF2-40B4-BE49-F238E27FC236}">
                <a16:creationId xmlns:a16="http://schemas.microsoft.com/office/drawing/2014/main" id="{E560C282-4455-4928-A606-BA2F97200105}"/>
              </a:ext>
            </a:extLst>
          </p:cNvPr>
          <p:cNvPicPr>
            <a:picLocks noChangeAspect="1"/>
          </p:cNvPicPr>
          <p:nvPr/>
        </p:nvPicPr>
        <p:blipFill>
          <a:blip r:embed="rId3"/>
          <a:stretch>
            <a:fillRect/>
          </a:stretch>
        </p:blipFill>
        <p:spPr>
          <a:xfrm>
            <a:off x="7943088" y="4413640"/>
            <a:ext cx="893471" cy="456363"/>
          </a:xfrm>
          <a:prstGeom prst="rect">
            <a:avLst/>
          </a:prstGeom>
        </p:spPr>
      </p:pic>
      <p:sp>
        <p:nvSpPr>
          <p:cNvPr id="2" name="Slide Number Placeholder 1">
            <a:extLst>
              <a:ext uri="{FF2B5EF4-FFF2-40B4-BE49-F238E27FC236}">
                <a16:creationId xmlns:a16="http://schemas.microsoft.com/office/drawing/2014/main" id="{82552963-7593-4F05-8B65-F323D325A5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2963077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697230" y="365338"/>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b="1" dirty="0"/>
              <a:t>Equipping &amp; Investing in YOU!</a:t>
            </a:r>
            <a:endParaRPr sz="3600" b="1" dirty="0"/>
          </a:p>
        </p:txBody>
      </p:sp>
      <p:sp>
        <p:nvSpPr>
          <p:cNvPr id="196" name="Google Shape;196;p24"/>
          <p:cNvSpPr txBox="1">
            <a:spLocks noGrp="1"/>
          </p:cNvSpPr>
          <p:nvPr>
            <p:ph type="body" idx="1"/>
          </p:nvPr>
        </p:nvSpPr>
        <p:spPr>
          <a:xfrm>
            <a:off x="588073" y="1136308"/>
            <a:ext cx="7967854" cy="2687255"/>
          </a:xfrm>
          <a:prstGeom prst="rect">
            <a:avLst/>
          </a:prstGeom>
        </p:spPr>
        <p:txBody>
          <a:bodyPr spcFirstLastPara="1" wrap="square" lIns="91425" tIns="91425" rIns="91425" bIns="91425" anchor="t" anchorCtr="0">
            <a:noAutofit/>
          </a:bodyPr>
          <a:lstStyle/>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lang="en-US" sz="28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Pastors Earl &amp; Janine &amp; Bethel believe in YOU! </a:t>
            </a:r>
          </a:p>
          <a:p>
            <a:pPr marL="0">
              <a:lnSpc>
                <a:spcPct val="107000"/>
              </a:lnSpc>
              <a:spcAft>
                <a:spcPts val="800"/>
              </a:spcAft>
              <a:buClr>
                <a:srgbClr val="233A44"/>
              </a:buClr>
              <a:defRPr/>
            </a:pPr>
            <a:r>
              <a:rPr kumimoji="0" lang="en-US" sz="28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What are YOU worth? A soul worth?</a:t>
            </a:r>
            <a:endParaRPr lang="en-US" sz="28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endParaRP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lang="en-US" sz="28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Want to equip &amp; partner w/ you to discover purpose &amp; place for our future</a:t>
            </a: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kumimoji="0" lang="en-US" sz="28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Bethel investing $20 &amp; you invest $20- Cost of </a:t>
            </a:r>
            <a:r>
              <a:rPr lang="en-US" sz="28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one meal- Research shows…..</a:t>
            </a:r>
            <a:endParaRPr kumimoji="0" lang="en-US" sz="28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endParaRPr>
          </a:p>
          <a:p>
            <a:pPr marL="0" lvl="0" indent="0" algn="l" rtl="0">
              <a:spcBef>
                <a:spcPts val="0"/>
              </a:spcBef>
              <a:spcAft>
                <a:spcPts val="0"/>
              </a:spcAft>
              <a:buNone/>
            </a:pPr>
            <a:endParaRPr lang="en-US"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A56BCB5B-9B37-473D-BD68-6D9CA0C101E7}"/>
              </a:ext>
            </a:extLst>
          </p:cNvPr>
          <p:cNvPicPr>
            <a:picLocks noChangeAspect="1"/>
          </p:cNvPicPr>
          <p:nvPr/>
        </p:nvPicPr>
        <p:blipFill>
          <a:blip r:embed="rId3"/>
          <a:stretch>
            <a:fillRect/>
          </a:stretch>
        </p:blipFill>
        <p:spPr>
          <a:xfrm>
            <a:off x="7955280" y="4413640"/>
            <a:ext cx="893471" cy="456363"/>
          </a:xfrm>
          <a:prstGeom prst="rect">
            <a:avLst/>
          </a:prstGeom>
        </p:spPr>
      </p:pic>
      <p:sp>
        <p:nvSpPr>
          <p:cNvPr id="2" name="Slide Number Placeholder 1">
            <a:extLst>
              <a:ext uri="{FF2B5EF4-FFF2-40B4-BE49-F238E27FC236}">
                <a16:creationId xmlns:a16="http://schemas.microsoft.com/office/drawing/2014/main" id="{120B9382-E70A-4E1C-AC89-C3156C79E8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409773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19150" y="365337"/>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b="1" dirty="0"/>
              <a:t>The How &amp; The Process</a:t>
            </a:r>
            <a:endParaRPr sz="4000" b="1" dirty="0"/>
          </a:p>
        </p:txBody>
      </p:sp>
      <p:sp>
        <p:nvSpPr>
          <p:cNvPr id="196" name="Google Shape;196;p24"/>
          <p:cNvSpPr txBox="1">
            <a:spLocks noGrp="1"/>
          </p:cNvSpPr>
          <p:nvPr>
            <p:ph type="body" idx="1"/>
          </p:nvPr>
        </p:nvSpPr>
        <p:spPr>
          <a:xfrm>
            <a:off x="456337" y="1228122"/>
            <a:ext cx="6556646" cy="2687255"/>
          </a:xfrm>
          <a:prstGeom prst="rect">
            <a:avLst/>
          </a:prstGeom>
        </p:spPr>
        <p:txBody>
          <a:bodyPr spcFirstLastPara="1" wrap="square" lIns="91425" tIns="91425" rIns="91425" bIns="91425" anchor="t" anchorCtr="0">
            <a:noAutofit/>
          </a:bodyPr>
          <a:lstStyle/>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kumimoji="0" lang="en-US" sz="28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Put your info- Name, Phone, Email &amp; Payment type on the clipboard form</a:t>
            </a:r>
            <a:endParaRPr kumimoji="0" lang="en-US" sz="2800" b="0" i="0" u="none" strike="noStrike" kern="0" cap="none" spc="0" normalizeH="0" baseline="0" noProof="0" dirty="0">
              <a:ln>
                <a:noFill/>
              </a:ln>
              <a:solidFill>
                <a:srgbClr val="233A44"/>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kumimoji="0" lang="en-US" sz="28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You will receive an invitation email from Dr. Sheila Hunt to complete the DISC &amp; TEAMS profiles through People Keys</a:t>
            </a:r>
          </a:p>
          <a:p>
            <a:pPr marL="0" lvl="0" indent="0" algn="l" rtl="0">
              <a:spcBef>
                <a:spcPts val="0"/>
              </a:spcBef>
              <a:spcAft>
                <a:spcPts val="0"/>
              </a:spcAft>
              <a:buNone/>
            </a:pPr>
            <a:endParaRPr lang="en-US"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A56BCB5B-9B37-473D-BD68-6D9CA0C101E7}"/>
              </a:ext>
            </a:extLst>
          </p:cNvPr>
          <p:cNvPicPr>
            <a:picLocks noChangeAspect="1"/>
          </p:cNvPicPr>
          <p:nvPr/>
        </p:nvPicPr>
        <p:blipFill>
          <a:blip r:embed="rId3"/>
          <a:stretch>
            <a:fillRect/>
          </a:stretch>
        </p:blipFill>
        <p:spPr>
          <a:xfrm>
            <a:off x="7955280" y="4413640"/>
            <a:ext cx="893471" cy="456363"/>
          </a:xfrm>
          <a:prstGeom prst="rect">
            <a:avLst/>
          </a:prstGeom>
        </p:spPr>
      </p:pic>
      <p:sp>
        <p:nvSpPr>
          <p:cNvPr id="2" name="Slide Number Placeholder 1">
            <a:extLst>
              <a:ext uri="{FF2B5EF4-FFF2-40B4-BE49-F238E27FC236}">
                <a16:creationId xmlns:a16="http://schemas.microsoft.com/office/drawing/2014/main" id="{120B9382-E70A-4E1C-AC89-C3156C79E8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5" name="Picture 4" descr="A picture containing person&#10;&#10;Description automatically generated">
            <a:extLst>
              <a:ext uri="{FF2B5EF4-FFF2-40B4-BE49-F238E27FC236}">
                <a16:creationId xmlns:a16="http://schemas.microsoft.com/office/drawing/2014/main" id="{5DD3DC7B-3035-4682-BA4F-EE48BA9F166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826348">
            <a:off x="7037675" y="1932437"/>
            <a:ext cx="1646654" cy="1097083"/>
          </a:xfrm>
          <a:prstGeom prst="rect">
            <a:avLst/>
          </a:prstGeom>
        </p:spPr>
      </p:pic>
    </p:spTree>
    <p:extLst>
      <p:ext uri="{BB962C8B-B14F-4D97-AF65-F5344CB8AC3E}">
        <p14:creationId xmlns:p14="http://schemas.microsoft.com/office/powerpoint/2010/main" val="614474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4"/>
          <p:cNvSpPr txBox="1">
            <a:spLocks noGrp="1"/>
          </p:cNvSpPr>
          <p:nvPr>
            <p:ph type="body" idx="1"/>
          </p:nvPr>
        </p:nvSpPr>
        <p:spPr>
          <a:xfrm>
            <a:off x="301345" y="310073"/>
            <a:ext cx="8469275" cy="4414327"/>
          </a:xfrm>
          <a:prstGeom prst="rect">
            <a:avLst/>
          </a:prstGeom>
        </p:spPr>
        <p:txBody>
          <a:bodyPr spcFirstLastPara="1" wrap="square" lIns="91425" tIns="91425" rIns="91425" bIns="91425" anchor="t" anchorCtr="0">
            <a:normAutofit fontScale="77500" lnSpcReduction="20000"/>
          </a:bodyPr>
          <a:lstStyle/>
          <a:p>
            <a:pPr marL="0" marR="0" indent="0">
              <a:lnSpc>
                <a:spcPct val="107000"/>
              </a:lnSpc>
              <a:spcBef>
                <a:spcPts val="0"/>
              </a:spcBef>
              <a:spcAft>
                <a:spcPts val="800"/>
              </a:spcAft>
              <a:buNone/>
            </a:pPr>
            <a:r>
              <a:rPr lang="en-US" sz="40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I</a:t>
            </a:r>
            <a:r>
              <a:rPr lang="en-US" sz="40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 believe:</a:t>
            </a:r>
          </a:p>
          <a:p>
            <a:pPr marL="571500" indent="-571500">
              <a:lnSpc>
                <a:spcPct val="107000"/>
              </a:lnSpc>
              <a:spcAft>
                <a:spcPts val="800"/>
              </a:spcAft>
              <a:buFont typeface="Wingdings" panose="05000000000000000000" pitchFamily="2" charset="2"/>
              <a:buChar char="Ø"/>
            </a:pPr>
            <a:r>
              <a:rPr lang="en-US" sz="40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T</a:t>
            </a:r>
            <a:r>
              <a:rPr lang="en-US" sz="40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he bible is the inspired word of God</a:t>
            </a:r>
          </a:p>
          <a:p>
            <a:pPr marL="571500" indent="-571500">
              <a:lnSpc>
                <a:spcPct val="107000"/>
              </a:lnSpc>
              <a:spcAft>
                <a:spcPts val="800"/>
              </a:spcAft>
              <a:buFont typeface="Wingdings" panose="05000000000000000000" pitchFamily="2" charset="2"/>
              <a:buChar char="Ø"/>
            </a:pPr>
            <a:r>
              <a:rPr lang="en-US" sz="40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Everything in it is for today, possible &amp; </a:t>
            </a:r>
            <a:r>
              <a:rPr lang="en-US" sz="40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my</a:t>
            </a:r>
            <a:r>
              <a:rPr lang="en-US" sz="40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 daily roadmap </a:t>
            </a:r>
            <a:endParaRPr lang="en-US" sz="4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07000"/>
              </a:lnSpc>
              <a:spcAft>
                <a:spcPts val="800"/>
              </a:spcAft>
              <a:buFont typeface="Wingdings" panose="05000000000000000000" pitchFamily="2" charset="2"/>
              <a:buChar char="Ø"/>
            </a:pPr>
            <a:r>
              <a:rPr lang="en-US" sz="40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We serve a limitless God! </a:t>
            </a:r>
          </a:p>
          <a:p>
            <a:pPr marL="571500" indent="-571500">
              <a:lnSpc>
                <a:spcPct val="107000"/>
              </a:lnSpc>
              <a:spcAft>
                <a:spcPts val="800"/>
              </a:spcAft>
              <a:buFont typeface="Wingdings" panose="05000000000000000000" pitchFamily="2" charset="2"/>
              <a:buChar char="Ø"/>
            </a:pPr>
            <a:r>
              <a:rPr lang="en-US" sz="40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God always has &amp; wants His best for us</a:t>
            </a:r>
          </a:p>
          <a:p>
            <a:pPr marL="571500" indent="-571500">
              <a:lnSpc>
                <a:spcPct val="107000"/>
              </a:lnSpc>
              <a:spcAft>
                <a:spcPts val="800"/>
              </a:spcAft>
              <a:buFont typeface="Wingdings" panose="05000000000000000000" pitchFamily="2" charset="2"/>
              <a:buChar char="Ø"/>
            </a:pPr>
            <a:r>
              <a:rPr lang="en-US" sz="40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God is the God of impossible</a:t>
            </a:r>
          </a:p>
          <a:p>
            <a:pPr marL="0" lvl="0" indent="0" algn="l" rtl="0">
              <a:lnSpc>
                <a:spcPct val="160000"/>
              </a:lnSpc>
              <a:spcBef>
                <a:spcPts val="6400"/>
              </a:spcBef>
              <a:spcAft>
                <a:spcPts val="0"/>
              </a:spcAft>
              <a:buNone/>
            </a:pPr>
            <a:endParaRPr sz="4095" dirty="0">
              <a:solidFill>
                <a:srgbClr val="000000"/>
              </a:solidFill>
              <a:latin typeface="Georgia"/>
              <a:ea typeface="Georgia"/>
              <a:cs typeface="Georgia"/>
              <a:sym typeface="Georgia"/>
            </a:endParaRPr>
          </a:p>
          <a:p>
            <a:pPr marL="914400" lvl="0" indent="0" algn="l" rtl="0">
              <a:lnSpc>
                <a:spcPct val="160000"/>
              </a:lnSpc>
              <a:spcBef>
                <a:spcPts val="6400"/>
              </a:spcBef>
              <a:spcAft>
                <a:spcPts val="0"/>
              </a:spcAft>
              <a:buNone/>
            </a:pPr>
            <a:endParaRPr sz="3295" dirty="0">
              <a:solidFill>
                <a:srgbClr val="000000"/>
              </a:solidFill>
              <a:latin typeface="Georgia"/>
              <a:ea typeface="Georgia"/>
              <a:cs typeface="Georgia"/>
              <a:sym typeface="Georgia"/>
            </a:endParaRPr>
          </a:p>
          <a:p>
            <a:pPr marL="0" lvl="0" indent="0" algn="l" rtl="0">
              <a:lnSpc>
                <a:spcPct val="160000"/>
              </a:lnSpc>
              <a:spcBef>
                <a:spcPts val="6400"/>
              </a:spcBef>
              <a:spcAft>
                <a:spcPts val="0"/>
              </a:spcAft>
              <a:buNone/>
            </a:pPr>
            <a:endParaRPr sz="3295" dirty="0">
              <a:solidFill>
                <a:srgbClr val="000000"/>
              </a:solidFill>
              <a:latin typeface="Georgia"/>
              <a:ea typeface="Georgia"/>
              <a:cs typeface="Georgia"/>
              <a:sym typeface="Georgia"/>
            </a:endParaRPr>
          </a:p>
          <a:p>
            <a:pPr marL="0" lvl="0" indent="0" algn="l" rtl="0">
              <a:spcBef>
                <a:spcPts val="6400"/>
              </a:spcBef>
              <a:spcAft>
                <a:spcPts val="1200"/>
              </a:spcAft>
              <a:buNone/>
            </a:pPr>
            <a:endParaRPr dirty="0"/>
          </a:p>
        </p:txBody>
      </p:sp>
      <p:pic>
        <p:nvPicPr>
          <p:cNvPr id="6" name="Picture 5" descr="Icon&#10;&#10;Description automatically generated with low confidence">
            <a:extLst>
              <a:ext uri="{FF2B5EF4-FFF2-40B4-BE49-F238E27FC236}">
                <a16:creationId xmlns:a16="http://schemas.microsoft.com/office/drawing/2014/main" id="{CC270CAD-5431-4A83-B741-B4C2D6CAC2EA}"/>
              </a:ext>
            </a:extLst>
          </p:cNvPr>
          <p:cNvPicPr>
            <a:picLocks noChangeAspect="1"/>
          </p:cNvPicPr>
          <p:nvPr/>
        </p:nvPicPr>
        <p:blipFill>
          <a:blip r:embed="rId3"/>
          <a:stretch>
            <a:fillRect/>
          </a:stretch>
        </p:blipFill>
        <p:spPr>
          <a:xfrm>
            <a:off x="7949184" y="4377064"/>
            <a:ext cx="893471" cy="456363"/>
          </a:xfrm>
          <a:prstGeom prst="rect">
            <a:avLst/>
          </a:prstGeom>
        </p:spPr>
      </p:pic>
      <p:sp>
        <p:nvSpPr>
          <p:cNvPr id="4" name="Slide Number Placeholder 3">
            <a:extLst>
              <a:ext uri="{FF2B5EF4-FFF2-40B4-BE49-F238E27FC236}">
                <a16:creationId xmlns:a16="http://schemas.microsoft.com/office/drawing/2014/main" id="{E94CBE2F-31F3-4374-BB8B-202C3E754D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867921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697230" y="273497"/>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b="1" dirty="0"/>
              <a:t>The Invitation to Participate</a:t>
            </a:r>
            <a:endParaRPr sz="4000" b="1" dirty="0"/>
          </a:p>
        </p:txBody>
      </p:sp>
      <p:pic>
        <p:nvPicPr>
          <p:cNvPr id="4" name="Picture 3" descr="Icon&#10;&#10;Description automatically generated with low confidence">
            <a:extLst>
              <a:ext uri="{FF2B5EF4-FFF2-40B4-BE49-F238E27FC236}">
                <a16:creationId xmlns:a16="http://schemas.microsoft.com/office/drawing/2014/main" id="{A56BCB5B-9B37-473D-BD68-6D9CA0C101E7}"/>
              </a:ext>
            </a:extLst>
          </p:cNvPr>
          <p:cNvPicPr>
            <a:picLocks noChangeAspect="1"/>
          </p:cNvPicPr>
          <p:nvPr/>
        </p:nvPicPr>
        <p:blipFill>
          <a:blip r:embed="rId3"/>
          <a:stretch>
            <a:fillRect/>
          </a:stretch>
        </p:blipFill>
        <p:spPr>
          <a:xfrm>
            <a:off x="7955280" y="4413640"/>
            <a:ext cx="893471" cy="456363"/>
          </a:xfrm>
          <a:prstGeom prst="rect">
            <a:avLst/>
          </a:prstGeom>
        </p:spPr>
      </p:pic>
      <p:sp>
        <p:nvSpPr>
          <p:cNvPr id="2" name="Slide Number Placeholder 1">
            <a:extLst>
              <a:ext uri="{FF2B5EF4-FFF2-40B4-BE49-F238E27FC236}">
                <a16:creationId xmlns:a16="http://schemas.microsoft.com/office/drawing/2014/main" id="{120B9382-E70A-4E1C-AC89-C3156C79E8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7" name="Picture 6">
            <a:extLst>
              <a:ext uri="{FF2B5EF4-FFF2-40B4-BE49-F238E27FC236}">
                <a16:creationId xmlns:a16="http://schemas.microsoft.com/office/drawing/2014/main" id="{B9BA87ED-E992-442A-A6E6-6AB8BB5D51AA}"/>
              </a:ext>
            </a:extLst>
          </p:cNvPr>
          <p:cNvPicPr>
            <a:picLocks noChangeAspect="1"/>
          </p:cNvPicPr>
          <p:nvPr/>
        </p:nvPicPr>
        <p:blipFill>
          <a:blip r:embed="rId4"/>
          <a:stretch>
            <a:fillRect/>
          </a:stretch>
        </p:blipFill>
        <p:spPr>
          <a:xfrm>
            <a:off x="1534332" y="972852"/>
            <a:ext cx="5525146" cy="3964416"/>
          </a:xfrm>
          <a:prstGeom prst="rect">
            <a:avLst/>
          </a:prstGeom>
        </p:spPr>
      </p:pic>
    </p:spTree>
    <p:extLst>
      <p:ext uri="{BB962C8B-B14F-4D97-AF65-F5344CB8AC3E}">
        <p14:creationId xmlns:p14="http://schemas.microsoft.com/office/powerpoint/2010/main" val="3652576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697230" y="365338"/>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The Process- The How</a:t>
            </a:r>
            <a:endParaRPr sz="3500" b="1" dirty="0"/>
          </a:p>
        </p:txBody>
      </p:sp>
      <p:sp>
        <p:nvSpPr>
          <p:cNvPr id="196" name="Google Shape;196;p24"/>
          <p:cNvSpPr txBox="1">
            <a:spLocks noGrp="1"/>
          </p:cNvSpPr>
          <p:nvPr>
            <p:ph type="body" idx="1"/>
          </p:nvPr>
        </p:nvSpPr>
        <p:spPr>
          <a:xfrm>
            <a:off x="389764" y="1028700"/>
            <a:ext cx="8275320" cy="2687255"/>
          </a:xfrm>
          <a:prstGeom prst="rect">
            <a:avLst/>
          </a:prstGeom>
        </p:spPr>
        <p:txBody>
          <a:bodyPr spcFirstLastPara="1" wrap="square" lIns="91425" tIns="91425" rIns="91425" bIns="91425" anchor="t" anchorCtr="0">
            <a:noAutofit/>
          </a:bodyPr>
          <a:lstStyle/>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lang="en-US" sz="24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Complete your DISC &amp; TEAMS Profiles within 10 days- 24 questions- approx. 20-30 mins.</a:t>
            </a: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kumimoji="0" lang="en-US" sz="24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Your personal report will be sent to you upon completion</a:t>
            </a: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lang="en-US" sz="24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Group debrief of personality styles and area of interest for Bethel Team- Mark calendar- Wednesday, May 12</a:t>
            </a:r>
            <a:r>
              <a:rPr lang="en-US" sz="2400" b="1" baseline="30000"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th</a:t>
            </a:r>
            <a:r>
              <a:rPr lang="en-US" sz="24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 6pm OR Sunday, May 16</a:t>
            </a:r>
            <a:r>
              <a:rPr lang="en-US" sz="2400" b="1" baseline="30000"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th</a:t>
            </a:r>
            <a:r>
              <a:rPr lang="en-US" sz="24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 at 5:30 pm.</a:t>
            </a:r>
            <a:endParaRPr kumimoji="0" lang="en-US" sz="2400" b="0" i="0" u="none" strike="noStrike" kern="0" cap="none" spc="0" normalizeH="0" baseline="0" noProof="0" dirty="0">
              <a:ln>
                <a:noFill/>
              </a:ln>
              <a:solidFill>
                <a:srgbClr val="233A44"/>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a:endParaRPr>
          </a:p>
          <a:p>
            <a:pPr marL="0" lvl="0" indent="0" algn="l" rtl="0">
              <a:spcBef>
                <a:spcPts val="0"/>
              </a:spcBef>
              <a:spcAft>
                <a:spcPts val="0"/>
              </a:spcAft>
              <a:buNone/>
            </a:pPr>
            <a:endParaRPr lang="en-US"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A56BCB5B-9B37-473D-BD68-6D9CA0C101E7}"/>
              </a:ext>
            </a:extLst>
          </p:cNvPr>
          <p:cNvPicPr>
            <a:picLocks noChangeAspect="1"/>
          </p:cNvPicPr>
          <p:nvPr/>
        </p:nvPicPr>
        <p:blipFill>
          <a:blip r:embed="rId3"/>
          <a:stretch>
            <a:fillRect/>
          </a:stretch>
        </p:blipFill>
        <p:spPr>
          <a:xfrm>
            <a:off x="7955280" y="4413640"/>
            <a:ext cx="893471" cy="456363"/>
          </a:xfrm>
          <a:prstGeom prst="rect">
            <a:avLst/>
          </a:prstGeom>
        </p:spPr>
      </p:pic>
      <p:sp>
        <p:nvSpPr>
          <p:cNvPr id="2" name="Slide Number Placeholder 1">
            <a:extLst>
              <a:ext uri="{FF2B5EF4-FFF2-40B4-BE49-F238E27FC236}">
                <a16:creationId xmlns:a16="http://schemas.microsoft.com/office/drawing/2014/main" id="{120B9382-E70A-4E1C-AC89-C3156C79E8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1509169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4E78-A44B-4B06-AE9B-8D48CA103EB4}"/>
              </a:ext>
            </a:extLst>
          </p:cNvPr>
          <p:cNvSpPr>
            <a:spLocks noGrp="1"/>
          </p:cNvSpPr>
          <p:nvPr>
            <p:ph type="title"/>
          </p:nvPr>
        </p:nvSpPr>
        <p:spPr>
          <a:xfrm>
            <a:off x="135479" y="2371241"/>
            <a:ext cx="8648971" cy="1947348"/>
          </a:xfrm>
        </p:spPr>
        <p:txBody>
          <a:bodyPr wrap="square" anchor="ctr">
            <a:normAutofit fontScale="90000"/>
          </a:bodyPr>
          <a:lstStyle/>
          <a:p>
            <a:pPr algn="l">
              <a:lnSpc>
                <a:spcPct val="90000"/>
              </a:lnSpc>
            </a:pPr>
            <a:r>
              <a:rPr lang="en-US" sz="2700" b="1" dirty="0">
                <a:latin typeface="Comic Sans MS" panose="030F0702030302020204" pitchFamily="66" charset="0"/>
              </a:rPr>
              <a:t>Whether you have never heard of DISC &amp; TEAMS personality profiles, taken something like it, or are a behavior analyst like me we’re all called to know our purpose, lead people to Jesus, help them get free &amp; disciple them. </a:t>
            </a:r>
            <a:br>
              <a:rPr lang="en-US" sz="2700" b="1" dirty="0">
                <a:latin typeface="Comic Sans MS" panose="030F0702030302020204" pitchFamily="66" charset="0"/>
              </a:rPr>
            </a:br>
            <a:r>
              <a:rPr lang="en-US" sz="2700" b="1" dirty="0">
                <a:latin typeface="Comic Sans MS" panose="030F0702030302020204" pitchFamily="66" charset="0"/>
              </a:rPr>
              <a:t>Freedom starts w/ having Jesus in your heart. </a:t>
            </a:r>
            <a:br>
              <a:rPr lang="en-US" sz="2700" b="1" dirty="0">
                <a:latin typeface="Comic Sans MS" panose="030F0702030302020204" pitchFamily="66" charset="0"/>
              </a:rPr>
            </a:br>
            <a:r>
              <a:rPr lang="en-US" sz="2700" b="1" dirty="0">
                <a:latin typeface="Comic Sans MS" panose="030F0702030302020204" pitchFamily="66" charset="0"/>
              </a:rPr>
              <a:t>Father God, forgive me for what I’ve done wrong. Jesus, come into my heart, take my life and make it all you want it to be &amp; fill me w/ your Holy Spirit. </a:t>
            </a:r>
            <a:br>
              <a:rPr lang="en-US" sz="3600" b="1" dirty="0">
                <a:latin typeface="Comic Sans MS" panose="030F0702030302020204" pitchFamily="66" charset="0"/>
              </a:rPr>
            </a:br>
            <a:br>
              <a:rPr lang="en-US" sz="4000" b="1" dirty="0">
                <a:latin typeface="Comic Sans MS" panose="030F0702030302020204" pitchFamily="66" charset="0"/>
              </a:rPr>
            </a:br>
            <a:br>
              <a:rPr lang="en-US" sz="3600" b="1" dirty="0">
                <a:latin typeface="Comic Sans MS" panose="030F0702030302020204" pitchFamily="66" charset="0"/>
              </a:rPr>
            </a:br>
            <a:br>
              <a:rPr lang="en-US" sz="1500" dirty="0"/>
            </a:br>
            <a:endParaRPr lang="en-US" sz="1500" dirty="0"/>
          </a:p>
        </p:txBody>
      </p:sp>
      <p:sp>
        <p:nvSpPr>
          <p:cNvPr id="4" name="Slide Number Placeholder 3">
            <a:extLst>
              <a:ext uri="{FF2B5EF4-FFF2-40B4-BE49-F238E27FC236}">
                <a16:creationId xmlns:a16="http://schemas.microsoft.com/office/drawing/2014/main" id="{408D8FC3-0CE9-4CAD-B623-9E9261D84BF3}"/>
              </a:ext>
            </a:extLst>
          </p:cNvPr>
          <p:cNvSpPr>
            <a:spLocks noGrp="1"/>
          </p:cNvSpPr>
          <p:nvPr>
            <p:ph type="sldNum" idx="12"/>
          </p:nvPr>
        </p:nvSpPr>
        <p:spPr>
          <a:xfrm>
            <a:off x="8390734" y="4543668"/>
            <a:ext cx="548700" cy="393600"/>
          </a:xfrm>
        </p:spPr>
        <p:txBody>
          <a:bodyPr wrap="square" anchor="ctr">
            <a:normAutofit/>
          </a:bodyPr>
          <a:lstStyle/>
          <a:p>
            <a:pPr>
              <a:lnSpc>
                <a:spcPct val="90000"/>
              </a:lnSpc>
              <a:spcAft>
                <a:spcPts val="600"/>
              </a:spcAft>
            </a:pPr>
            <a:fld id="{4031A661-59E4-4940-8B1A-282C6E04B58A}" type="slidenum">
              <a:rPr lang="en-US" sz="900" smtClean="0"/>
              <a:pPr>
                <a:lnSpc>
                  <a:spcPct val="90000"/>
                </a:lnSpc>
                <a:spcAft>
                  <a:spcPts val="600"/>
                </a:spcAft>
              </a:pPr>
              <a:t>32</a:t>
            </a:fld>
            <a:endParaRPr lang="en-US" sz="900" dirty="0"/>
          </a:p>
        </p:txBody>
      </p:sp>
      <p:sp>
        <p:nvSpPr>
          <p:cNvPr id="3" name="Footer Placeholder 2">
            <a:extLst>
              <a:ext uri="{FF2B5EF4-FFF2-40B4-BE49-F238E27FC236}">
                <a16:creationId xmlns:a16="http://schemas.microsoft.com/office/drawing/2014/main" id="{0A276D42-E723-4531-BE3A-BA40AFC641E1}"/>
              </a:ext>
            </a:extLst>
          </p:cNvPr>
          <p:cNvSpPr>
            <a:spLocks noGrp="1"/>
          </p:cNvSpPr>
          <p:nvPr>
            <p:ph type="ftr" sz="quarter" idx="4294967295"/>
          </p:nvPr>
        </p:nvSpPr>
        <p:spPr>
          <a:xfrm>
            <a:off x="65080" y="4764370"/>
            <a:ext cx="5436817"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baseline="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t>CONNECRT   EMPOWER  SERVE          BETHER WORSHIP CENTER</a:t>
            </a:r>
            <a:endParaRPr lang="en-US" sz="1500" b="1" dirty="0"/>
          </a:p>
        </p:txBody>
      </p:sp>
    </p:spTree>
    <p:extLst>
      <p:ext uri="{BB962C8B-B14F-4D97-AF65-F5344CB8AC3E}">
        <p14:creationId xmlns:p14="http://schemas.microsoft.com/office/powerpoint/2010/main" val="2329183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750570" y="523525"/>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b="1" dirty="0"/>
              <a:t>Action Plan… </a:t>
            </a:r>
            <a:endParaRPr sz="4000" b="1" dirty="0"/>
          </a:p>
        </p:txBody>
      </p:sp>
      <p:sp>
        <p:nvSpPr>
          <p:cNvPr id="196" name="Google Shape;196;p24"/>
          <p:cNvSpPr txBox="1">
            <a:spLocks noGrp="1"/>
          </p:cNvSpPr>
          <p:nvPr>
            <p:ph type="body" idx="1"/>
          </p:nvPr>
        </p:nvSpPr>
        <p:spPr>
          <a:xfrm>
            <a:off x="392430" y="1478125"/>
            <a:ext cx="8359140" cy="2448000"/>
          </a:xfrm>
          <a:prstGeom prst="rect">
            <a:avLst/>
          </a:prstGeom>
        </p:spPr>
        <p:txBody>
          <a:bodyPr spcFirstLastPara="1" wrap="square" lIns="91425" tIns="91425" rIns="91425" bIns="91425" anchor="t" anchorCtr="0">
            <a:noAutofit/>
          </a:bodyPr>
          <a:lstStyle/>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kumimoji="0" lang="en-US" sz="24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Look at volunteer opportunities at Bethel </a:t>
            </a: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lang="en-US" sz="24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Preparing for ministries,</a:t>
            </a:r>
            <a:r>
              <a:rPr kumimoji="0" lang="en-US" sz="24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 harvest &amp; training- </a:t>
            </a: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Tommy Barnett &amp; Dream Center</a:t>
            </a: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kumimoji="0" lang="en-US" sz="24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What purpose, cultural mountain &amp; place are you called to?</a:t>
            </a: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kumimoji="0" lang="en-US" sz="2400" b="1" i="0" u="none" strike="noStrike" kern="0" cap="none" spc="0" normalizeH="0" baseline="0" noProof="0" dirty="0">
                <a:ln>
                  <a:noFill/>
                </a:ln>
                <a:solidFill>
                  <a:srgbClr val="233A44"/>
                </a:solidFill>
                <a:effectLst/>
                <a:uLnTx/>
                <a:uFillTx/>
                <a:latin typeface="Comic Sans MS" panose="030F0702030302020204" pitchFamily="66" charset="0"/>
                <a:ea typeface="Calibri" panose="020F0502020204030204" pitchFamily="34" charset="0"/>
                <a:cs typeface="Times New Roman" panose="02020603050405020304" pitchFamily="18" charset="0"/>
                <a:sym typeface="Calibri"/>
              </a:rPr>
              <a:t>Purpose classes </a:t>
            </a:r>
          </a:p>
          <a:p>
            <a:pPr marL="0" marR="0" lvl="0" indent="-311150" algn="l" defTabSz="914400" rtl="0" eaLnBrk="1" fontAlgn="auto" latinLnBrk="0" hangingPunct="1">
              <a:lnSpc>
                <a:spcPct val="107000"/>
              </a:lnSpc>
              <a:spcBef>
                <a:spcPts val="0"/>
              </a:spcBef>
              <a:spcAft>
                <a:spcPts val="800"/>
              </a:spcAft>
              <a:buClr>
                <a:srgbClr val="233A44"/>
              </a:buClr>
              <a:buSzPts val="1300"/>
              <a:buFont typeface="Calibri"/>
              <a:buChar char="●"/>
              <a:tabLst/>
              <a:defRPr/>
            </a:pPr>
            <a:r>
              <a:rPr lang="en-US" sz="24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Strategic Planning &amp; Committees </a:t>
            </a:r>
          </a:p>
          <a:p>
            <a:pPr marL="0" lvl="0" indent="0" algn="l" rtl="0">
              <a:spcBef>
                <a:spcPts val="0"/>
              </a:spcBef>
              <a:spcAft>
                <a:spcPts val="0"/>
              </a:spcAft>
              <a:buNone/>
            </a:pPr>
            <a:endParaRPr lang="en-US"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A56BCB5B-9B37-473D-BD68-6D9CA0C101E7}"/>
              </a:ext>
            </a:extLst>
          </p:cNvPr>
          <p:cNvPicPr>
            <a:picLocks noChangeAspect="1"/>
          </p:cNvPicPr>
          <p:nvPr/>
        </p:nvPicPr>
        <p:blipFill>
          <a:blip r:embed="rId3"/>
          <a:stretch>
            <a:fillRect/>
          </a:stretch>
        </p:blipFill>
        <p:spPr>
          <a:xfrm>
            <a:off x="7955280" y="4413640"/>
            <a:ext cx="893471" cy="456363"/>
          </a:xfrm>
          <a:prstGeom prst="rect">
            <a:avLst/>
          </a:prstGeom>
        </p:spPr>
      </p:pic>
      <p:sp>
        <p:nvSpPr>
          <p:cNvPr id="5" name="Slide Number Placeholder 4">
            <a:extLst>
              <a:ext uri="{FF2B5EF4-FFF2-40B4-BE49-F238E27FC236}">
                <a16:creationId xmlns:a16="http://schemas.microsoft.com/office/drawing/2014/main" id="{835586AF-9268-40A8-A074-00BF41414D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4112963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4E78-A44B-4B06-AE9B-8D48CA103EB4}"/>
              </a:ext>
            </a:extLst>
          </p:cNvPr>
          <p:cNvSpPr>
            <a:spLocks noGrp="1"/>
          </p:cNvSpPr>
          <p:nvPr>
            <p:ph type="ctrTitle"/>
          </p:nvPr>
        </p:nvSpPr>
        <p:spPr>
          <a:xfrm>
            <a:off x="926174" y="1162219"/>
            <a:ext cx="8136326" cy="3296241"/>
          </a:xfrm>
        </p:spPr>
        <p:txBody>
          <a:bodyPr>
            <a:normAutofit fontScale="90000"/>
          </a:bodyPr>
          <a:lstStyle/>
          <a:p>
            <a:r>
              <a:rPr lang="en-US" sz="5100" dirty="0">
                <a:latin typeface="Comic Sans MS" panose="030F0702030302020204" pitchFamily="66" charset="0"/>
              </a:rPr>
              <a:t>Information</a:t>
            </a:r>
            <a:br>
              <a:rPr lang="en-US" sz="5100" dirty="0">
                <a:latin typeface="Comic Sans MS" panose="030F0702030302020204" pitchFamily="66" charset="0"/>
              </a:rPr>
            </a:br>
            <a:r>
              <a:rPr lang="en-US" sz="5100" dirty="0">
                <a:latin typeface="Comic Sans MS" panose="030F0702030302020204" pitchFamily="66" charset="0"/>
              </a:rPr>
              <a:t>becomes</a:t>
            </a:r>
            <a:br>
              <a:rPr lang="en-US" sz="5100" dirty="0">
                <a:latin typeface="Comic Sans MS" panose="030F0702030302020204" pitchFamily="66" charset="0"/>
              </a:rPr>
            </a:br>
            <a:r>
              <a:rPr lang="en-US" sz="5100" dirty="0">
                <a:latin typeface="Comic Sans MS" panose="030F0702030302020204" pitchFamily="66" charset="0"/>
              </a:rPr>
              <a:t>revelation</a:t>
            </a:r>
            <a:br>
              <a:rPr lang="en-US" sz="5100" dirty="0">
                <a:latin typeface="Comic Sans MS" panose="030F0702030302020204" pitchFamily="66" charset="0"/>
              </a:rPr>
            </a:br>
            <a:r>
              <a:rPr lang="en-US" sz="5100" dirty="0">
                <a:latin typeface="Comic Sans MS" panose="030F0702030302020204" pitchFamily="66" charset="0"/>
              </a:rPr>
              <a:t>leading to</a:t>
            </a:r>
            <a:br>
              <a:rPr lang="en-US" sz="5100" dirty="0">
                <a:latin typeface="Comic Sans MS" panose="030F0702030302020204" pitchFamily="66" charset="0"/>
              </a:rPr>
            </a:br>
            <a:r>
              <a:rPr lang="en-US" sz="5100" dirty="0">
                <a:latin typeface="Comic Sans MS" panose="030F0702030302020204" pitchFamily="66" charset="0"/>
              </a:rPr>
              <a:t>transformation</a:t>
            </a:r>
            <a:br>
              <a:rPr lang="en-US" sz="5100" dirty="0">
                <a:latin typeface="Comic Sans MS" panose="030F0702030302020204" pitchFamily="66" charset="0"/>
              </a:rPr>
            </a:br>
            <a:r>
              <a:rPr lang="en-US" sz="5100" dirty="0">
                <a:latin typeface="Comic Sans MS" panose="030F0702030302020204" pitchFamily="66" charset="0"/>
              </a:rPr>
              <a:t>&amp; reformation</a:t>
            </a:r>
            <a:br>
              <a:rPr lang="en-US" dirty="0"/>
            </a:br>
            <a:endParaRPr lang="en-US" dirty="0"/>
          </a:p>
        </p:txBody>
      </p:sp>
      <p:pic>
        <p:nvPicPr>
          <p:cNvPr id="4" name="Picture 3" descr="A picture containing silhouette&#10;&#10;Description automatically generated">
            <a:extLst>
              <a:ext uri="{FF2B5EF4-FFF2-40B4-BE49-F238E27FC236}">
                <a16:creationId xmlns:a16="http://schemas.microsoft.com/office/drawing/2014/main" id="{DFCE7ACF-51B7-4CC3-B17A-1A53CAB3CE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4184" y="1425843"/>
            <a:ext cx="2533457" cy="1710625"/>
          </a:xfrm>
          <a:prstGeom prst="rect">
            <a:avLst/>
          </a:prstGeom>
        </p:spPr>
      </p:pic>
      <p:pic>
        <p:nvPicPr>
          <p:cNvPr id="7" name="Picture 6" descr="Text&#10;&#10;Description automatically generated">
            <a:extLst>
              <a:ext uri="{FF2B5EF4-FFF2-40B4-BE49-F238E27FC236}">
                <a16:creationId xmlns:a16="http://schemas.microsoft.com/office/drawing/2014/main" id="{388C8368-6097-4564-997F-98E183C8CB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631194">
            <a:off x="6780666" y="1931030"/>
            <a:ext cx="1818246" cy="894036"/>
          </a:xfrm>
          <a:prstGeom prst="rect">
            <a:avLst/>
          </a:prstGeom>
        </p:spPr>
      </p:pic>
    </p:spTree>
    <p:extLst>
      <p:ext uri="{BB962C8B-B14F-4D97-AF65-F5344CB8AC3E}">
        <p14:creationId xmlns:p14="http://schemas.microsoft.com/office/powerpoint/2010/main" val="2247930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720090" y="562721"/>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400" b="1" dirty="0"/>
              <a:t>QUESTIONS?</a:t>
            </a:r>
            <a:endParaRPr sz="4400" b="1" dirty="0"/>
          </a:p>
        </p:txBody>
      </p:sp>
      <p:sp>
        <p:nvSpPr>
          <p:cNvPr id="196" name="Google Shape;196;p24"/>
          <p:cNvSpPr txBox="1">
            <a:spLocks noGrp="1"/>
          </p:cNvSpPr>
          <p:nvPr>
            <p:ph type="body" idx="1"/>
          </p:nvPr>
        </p:nvSpPr>
        <p:spPr>
          <a:xfrm>
            <a:off x="666750" y="1517321"/>
            <a:ext cx="8081010" cy="2448000"/>
          </a:xfrm>
          <a:prstGeom prst="rect">
            <a:avLst/>
          </a:prstGeom>
        </p:spPr>
        <p:txBody>
          <a:bodyPr spcFirstLastPara="1" wrap="square" lIns="91425" tIns="91425" rIns="91425" bIns="91425" anchor="t" anchorCtr="0">
            <a:noAutofit/>
          </a:bodyPr>
          <a:lstStyle/>
          <a:p>
            <a:pPr marL="0" marR="0" lvl="0" indent="0" algn="ctr" defTabSz="914400" rtl="0" eaLnBrk="1" fontAlgn="auto" latinLnBrk="0" hangingPunct="1">
              <a:lnSpc>
                <a:spcPct val="107000"/>
              </a:lnSpc>
              <a:spcBef>
                <a:spcPts val="0"/>
              </a:spcBef>
              <a:spcAft>
                <a:spcPts val="800"/>
              </a:spcAft>
              <a:buClr>
                <a:srgbClr val="233A44"/>
              </a:buClr>
              <a:buSzPts val="1300"/>
              <a:buNone/>
              <a:tabLst/>
              <a:defRPr/>
            </a:pPr>
            <a:r>
              <a:rPr lang="en-US" sz="32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THANK YOU FOR BEING AN ACTIVE PART OF TEAM BETHEL! </a:t>
            </a:r>
          </a:p>
          <a:p>
            <a:pPr marL="0" marR="0" lvl="0" indent="0" algn="l" defTabSz="914400" rtl="0" eaLnBrk="1" fontAlgn="auto" latinLnBrk="0" hangingPunct="1">
              <a:lnSpc>
                <a:spcPct val="100000"/>
              </a:lnSpc>
              <a:spcBef>
                <a:spcPts val="0"/>
              </a:spcBef>
              <a:buClr>
                <a:srgbClr val="233A44"/>
              </a:buClr>
              <a:buSzPts val="1300"/>
              <a:buNone/>
              <a:tabLst/>
              <a:defRPr/>
            </a:pPr>
            <a:r>
              <a:rPr lang="en-US" sz="32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T- Together</a:t>
            </a:r>
          </a:p>
          <a:p>
            <a:pPr marL="0" marR="0" lvl="0" indent="0" algn="l" defTabSz="914400" rtl="0" eaLnBrk="1" fontAlgn="auto" latinLnBrk="0" hangingPunct="1">
              <a:lnSpc>
                <a:spcPct val="100000"/>
              </a:lnSpc>
              <a:spcBef>
                <a:spcPts val="0"/>
              </a:spcBef>
              <a:buClr>
                <a:srgbClr val="233A44"/>
              </a:buClr>
              <a:buSzPts val="1300"/>
              <a:buNone/>
              <a:tabLst/>
              <a:defRPr/>
            </a:pPr>
            <a:r>
              <a:rPr lang="en-US" sz="32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E- Everyone </a:t>
            </a:r>
          </a:p>
          <a:p>
            <a:pPr marL="0" marR="0" lvl="0" indent="0" algn="l" defTabSz="914400" rtl="0" eaLnBrk="1" fontAlgn="auto" latinLnBrk="0" hangingPunct="1">
              <a:lnSpc>
                <a:spcPct val="100000"/>
              </a:lnSpc>
              <a:spcBef>
                <a:spcPts val="0"/>
              </a:spcBef>
              <a:buClr>
                <a:srgbClr val="233A44"/>
              </a:buClr>
              <a:buSzPts val="1300"/>
              <a:buNone/>
              <a:tabLst/>
              <a:defRPr/>
            </a:pPr>
            <a:r>
              <a:rPr lang="en-US" sz="32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A- Achieves</a:t>
            </a:r>
          </a:p>
          <a:p>
            <a:pPr marL="0" marR="0" lvl="0" indent="0" algn="l" defTabSz="914400" rtl="0" eaLnBrk="1" fontAlgn="auto" latinLnBrk="0" hangingPunct="1">
              <a:lnSpc>
                <a:spcPct val="100000"/>
              </a:lnSpc>
              <a:spcBef>
                <a:spcPts val="0"/>
              </a:spcBef>
              <a:buClr>
                <a:srgbClr val="233A44"/>
              </a:buClr>
              <a:buSzPts val="1300"/>
              <a:buNone/>
              <a:tabLst/>
              <a:defRPr/>
            </a:pPr>
            <a:r>
              <a:rPr lang="en-US" sz="3200" b="1" dirty="0">
                <a:solidFill>
                  <a:srgbClr val="233A44"/>
                </a:solidFill>
                <a:latin typeface="Comic Sans MS" panose="030F0702030302020204" pitchFamily="66" charset="0"/>
                <a:ea typeface="Calibri" panose="020F0502020204030204" pitchFamily="34" charset="0"/>
                <a:cs typeface="Times New Roman" panose="02020603050405020304" pitchFamily="18" charset="0"/>
              </a:rPr>
              <a:t>M- More</a:t>
            </a:r>
          </a:p>
          <a:p>
            <a:pPr marL="0" lvl="0" indent="0" algn="l" rtl="0">
              <a:spcBef>
                <a:spcPts val="0"/>
              </a:spcBef>
              <a:spcAft>
                <a:spcPts val="0"/>
              </a:spcAft>
              <a:buNone/>
            </a:pPr>
            <a:endParaRPr lang="en-US"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A56BCB5B-9B37-473D-BD68-6D9CA0C101E7}"/>
              </a:ext>
            </a:extLst>
          </p:cNvPr>
          <p:cNvPicPr>
            <a:picLocks noChangeAspect="1"/>
          </p:cNvPicPr>
          <p:nvPr/>
        </p:nvPicPr>
        <p:blipFill>
          <a:blip r:embed="rId3"/>
          <a:stretch>
            <a:fillRect/>
          </a:stretch>
        </p:blipFill>
        <p:spPr>
          <a:xfrm>
            <a:off x="7955280" y="4413640"/>
            <a:ext cx="893471" cy="456363"/>
          </a:xfrm>
          <a:prstGeom prst="rect">
            <a:avLst/>
          </a:prstGeom>
        </p:spPr>
      </p:pic>
      <p:sp>
        <p:nvSpPr>
          <p:cNvPr id="2" name="Slide Number Placeholder 1">
            <a:extLst>
              <a:ext uri="{FF2B5EF4-FFF2-40B4-BE49-F238E27FC236}">
                <a16:creationId xmlns:a16="http://schemas.microsoft.com/office/drawing/2014/main" id="{22190F9C-D8B2-4406-9D23-631F76E6ED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5" name="Picture 4" descr="A picture containing LEGO, toy&#10;&#10;Description automatically generated">
            <a:extLst>
              <a:ext uri="{FF2B5EF4-FFF2-40B4-BE49-F238E27FC236}">
                <a16:creationId xmlns:a16="http://schemas.microsoft.com/office/drawing/2014/main" id="{748419DE-43EA-4639-B883-673ABD13030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694786">
            <a:off x="4794621" y="3000883"/>
            <a:ext cx="2000616" cy="1361530"/>
          </a:xfrm>
          <a:prstGeom prst="rect">
            <a:avLst/>
          </a:prstGeom>
        </p:spPr>
      </p:pic>
    </p:spTree>
    <p:extLst>
      <p:ext uri="{BB962C8B-B14F-4D97-AF65-F5344CB8AC3E}">
        <p14:creationId xmlns:p14="http://schemas.microsoft.com/office/powerpoint/2010/main" val="321376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11530" y="233508"/>
            <a:ext cx="7505700" cy="954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500" b="1" dirty="0"/>
              <a:t>Ten Keys to a Productive &amp; High Performing Team	</a:t>
            </a:r>
            <a:endParaRPr sz="3500" b="1" dirty="0"/>
          </a:p>
        </p:txBody>
      </p:sp>
      <p:sp>
        <p:nvSpPr>
          <p:cNvPr id="166" name="Google Shape;166;p19"/>
          <p:cNvSpPr txBox="1">
            <a:spLocks noGrp="1"/>
          </p:cNvSpPr>
          <p:nvPr>
            <p:ph type="body" idx="1"/>
          </p:nvPr>
        </p:nvSpPr>
        <p:spPr>
          <a:xfrm>
            <a:off x="411480" y="1303020"/>
            <a:ext cx="8305800" cy="3444240"/>
          </a:xfrm>
          <a:prstGeom prst="rect">
            <a:avLst/>
          </a:prstGeom>
        </p:spPr>
        <p:txBody>
          <a:bodyPr spcFirstLastPara="1" wrap="square" lIns="91425" tIns="91425" rIns="91425" bIns="91425" numCol="2" anchor="t" anchorCtr="0">
            <a:normAutofit/>
          </a:bodyPr>
          <a:lstStyle/>
          <a:p>
            <a:pPr marL="342900" lvl="0" indent="-342900" algn="l" rtl="0">
              <a:spcBef>
                <a:spcPts val="0"/>
              </a:spcBef>
              <a:spcAft>
                <a:spcPts val="1200"/>
              </a:spcAft>
              <a:buFont typeface="Wingdings" panose="05000000000000000000" pitchFamily="2" charset="2"/>
              <a:buChar char="ü"/>
            </a:pPr>
            <a:r>
              <a:rPr lang="en-US" sz="2025" b="1" dirty="0">
                <a:latin typeface="Comic Sans MS" panose="030F0702030302020204" pitchFamily="66" charset="0"/>
                <a:ea typeface="Georgia"/>
                <a:cs typeface="Georgia"/>
                <a:sym typeface="Georgia"/>
              </a:rPr>
              <a:t>G</a:t>
            </a:r>
            <a:r>
              <a:rPr lang="en" sz="2025" b="1" dirty="0">
                <a:latin typeface="Comic Sans MS" panose="030F0702030302020204" pitchFamily="66" charset="0"/>
                <a:ea typeface="Georgia"/>
                <a:cs typeface="Georgia"/>
                <a:sym typeface="Georgia"/>
              </a:rPr>
              <a:t>oals</a:t>
            </a:r>
          </a:p>
          <a:p>
            <a:pPr marL="342900" lvl="0" indent="-342900" algn="l" rtl="0">
              <a:spcBef>
                <a:spcPts val="0"/>
              </a:spcBef>
              <a:spcAft>
                <a:spcPts val="1200"/>
              </a:spcAft>
              <a:buFont typeface="Wingdings" panose="05000000000000000000" pitchFamily="2" charset="2"/>
              <a:buChar char="ü"/>
            </a:pPr>
            <a:r>
              <a:rPr lang="en-US" sz="2025" b="1" dirty="0">
                <a:latin typeface="Comic Sans MS" panose="030F0702030302020204" pitchFamily="66" charset="0"/>
                <a:ea typeface="Georgia"/>
                <a:cs typeface="Georgia"/>
                <a:sym typeface="Georgia"/>
              </a:rPr>
              <a:t>R</a:t>
            </a:r>
            <a:r>
              <a:rPr lang="en" sz="2025" b="1" dirty="0">
                <a:latin typeface="Comic Sans MS" panose="030F0702030302020204" pitchFamily="66" charset="0"/>
                <a:ea typeface="Georgia"/>
                <a:cs typeface="Georgia"/>
                <a:sym typeface="Georgia"/>
              </a:rPr>
              <a:t>oles</a:t>
            </a:r>
          </a:p>
          <a:p>
            <a:pPr marL="342900" lvl="0" indent="-342900" algn="l" rtl="0">
              <a:spcBef>
                <a:spcPts val="0"/>
              </a:spcBef>
              <a:spcAft>
                <a:spcPts val="1200"/>
              </a:spcAft>
              <a:buFont typeface="Wingdings" panose="05000000000000000000" pitchFamily="2" charset="2"/>
              <a:buChar char="ü"/>
            </a:pPr>
            <a:r>
              <a:rPr lang="en-US" sz="2025" b="1" dirty="0">
                <a:latin typeface="Comic Sans MS" panose="030F0702030302020204" pitchFamily="66" charset="0"/>
                <a:ea typeface="Georgia"/>
                <a:cs typeface="Georgia"/>
                <a:sym typeface="Georgia"/>
              </a:rPr>
              <a:t>I</a:t>
            </a:r>
            <a:r>
              <a:rPr lang="en" sz="2025" b="1" dirty="0">
                <a:latin typeface="Comic Sans MS" panose="030F0702030302020204" pitchFamily="66" charset="0"/>
                <a:ea typeface="Georgia"/>
                <a:cs typeface="Georgia"/>
                <a:sym typeface="Georgia"/>
              </a:rPr>
              <a:t>nterdependence</a:t>
            </a:r>
          </a:p>
          <a:p>
            <a:pPr marL="342900" lvl="0" indent="-342900" algn="l" rtl="0">
              <a:spcBef>
                <a:spcPts val="0"/>
              </a:spcBef>
              <a:spcAft>
                <a:spcPts val="1200"/>
              </a:spcAft>
              <a:buFont typeface="Wingdings" panose="05000000000000000000" pitchFamily="2" charset="2"/>
              <a:buChar char="ü"/>
            </a:pPr>
            <a:r>
              <a:rPr lang="en-US" sz="2025" b="1" dirty="0">
                <a:latin typeface="Comic Sans MS" panose="030F0702030302020204" pitchFamily="66" charset="0"/>
                <a:ea typeface="Georgia"/>
                <a:cs typeface="Georgia"/>
                <a:sym typeface="Georgia"/>
              </a:rPr>
              <a:t>L</a:t>
            </a:r>
            <a:r>
              <a:rPr lang="en" sz="2025" b="1" dirty="0">
                <a:latin typeface="Comic Sans MS" panose="030F0702030302020204" pitchFamily="66" charset="0"/>
                <a:ea typeface="Georgia"/>
                <a:cs typeface="Georgia"/>
                <a:sym typeface="Georgia"/>
              </a:rPr>
              <a:t>eadership</a:t>
            </a:r>
          </a:p>
          <a:p>
            <a:pPr marL="342900" lvl="0" indent="-342900" algn="l" rtl="0">
              <a:spcBef>
                <a:spcPts val="0"/>
              </a:spcBef>
              <a:spcAft>
                <a:spcPts val="1200"/>
              </a:spcAft>
              <a:buFont typeface="Wingdings" panose="05000000000000000000" pitchFamily="2" charset="2"/>
              <a:buChar char="ü"/>
            </a:pPr>
            <a:r>
              <a:rPr lang="en" sz="2025" b="1" dirty="0">
                <a:latin typeface="Comic Sans MS" panose="030F0702030302020204" pitchFamily="66" charset="0"/>
                <a:ea typeface="Georgia"/>
                <a:cs typeface="Georgia"/>
                <a:sym typeface="Georgia"/>
              </a:rPr>
              <a:t>Communication &amp; feedback</a:t>
            </a:r>
          </a:p>
          <a:p>
            <a:pPr marL="342900" lvl="0" indent="-342900" algn="l" rtl="0">
              <a:spcBef>
                <a:spcPts val="0"/>
              </a:spcBef>
              <a:spcAft>
                <a:spcPts val="1200"/>
              </a:spcAft>
              <a:buFont typeface="Wingdings" panose="05000000000000000000" pitchFamily="2" charset="2"/>
              <a:buChar char="ü"/>
            </a:pPr>
            <a:r>
              <a:rPr lang="en-US" sz="2025" b="1" dirty="0">
                <a:latin typeface="Comic Sans MS" panose="030F0702030302020204" pitchFamily="66" charset="0"/>
                <a:ea typeface="Georgia"/>
                <a:cs typeface="Georgia"/>
                <a:sym typeface="Georgia"/>
              </a:rPr>
              <a:t>D</a:t>
            </a:r>
            <a:r>
              <a:rPr lang="en" sz="2025" b="1" dirty="0">
                <a:latin typeface="Comic Sans MS" panose="030F0702030302020204" pitchFamily="66" charset="0"/>
                <a:ea typeface="Georgia"/>
                <a:cs typeface="Georgia"/>
                <a:sym typeface="Georgia"/>
              </a:rPr>
              <a:t>iscussion</a:t>
            </a:r>
          </a:p>
          <a:p>
            <a:pPr marL="342900" lvl="0" indent="-342900" algn="l" rtl="0">
              <a:spcBef>
                <a:spcPts val="0"/>
              </a:spcBef>
              <a:spcAft>
                <a:spcPts val="1200"/>
              </a:spcAft>
              <a:buFont typeface="Wingdings" panose="05000000000000000000" pitchFamily="2" charset="2"/>
              <a:buChar char="ü"/>
            </a:pPr>
            <a:r>
              <a:rPr lang="en" sz="2025" b="1" dirty="0">
                <a:latin typeface="Comic Sans MS" panose="030F0702030302020204" pitchFamily="66" charset="0"/>
                <a:ea typeface="Georgia"/>
                <a:cs typeface="Georgia"/>
                <a:sym typeface="Georgia"/>
              </a:rPr>
              <a:t>Decision-making &amp; planning</a:t>
            </a:r>
          </a:p>
          <a:p>
            <a:pPr marL="342900" lvl="0" indent="-342900" algn="l" rtl="0">
              <a:spcBef>
                <a:spcPts val="0"/>
              </a:spcBef>
              <a:spcAft>
                <a:spcPts val="1200"/>
              </a:spcAft>
              <a:buFont typeface="Wingdings" panose="05000000000000000000" pitchFamily="2" charset="2"/>
              <a:buChar char="ü"/>
            </a:pPr>
            <a:r>
              <a:rPr lang="en" sz="2025" b="1" dirty="0">
                <a:latin typeface="Comic Sans MS" panose="030F0702030302020204" pitchFamily="66" charset="0"/>
                <a:ea typeface="Georgia"/>
                <a:cs typeface="Georgia"/>
                <a:sym typeface="Georgia"/>
              </a:rPr>
              <a:t>Implementation &amp; evaluation </a:t>
            </a:r>
          </a:p>
          <a:p>
            <a:pPr marL="342900" lvl="0" indent="-342900" algn="l" rtl="0">
              <a:spcBef>
                <a:spcPts val="0"/>
              </a:spcBef>
              <a:spcAft>
                <a:spcPts val="1200"/>
              </a:spcAft>
              <a:buFont typeface="Wingdings" panose="05000000000000000000" pitchFamily="2" charset="2"/>
              <a:buChar char="ü"/>
            </a:pPr>
            <a:r>
              <a:rPr lang="en" sz="2025" b="1" dirty="0">
                <a:latin typeface="Comic Sans MS" panose="030F0702030302020204" pitchFamily="66" charset="0"/>
                <a:ea typeface="Georgia"/>
                <a:cs typeface="Georgia"/>
                <a:sym typeface="Georgia"/>
              </a:rPr>
              <a:t>Norms &amp; individual differences</a:t>
            </a:r>
          </a:p>
          <a:p>
            <a:pPr marL="342900" lvl="0" indent="-342900" algn="l" rtl="0">
              <a:spcBef>
                <a:spcPts val="0"/>
              </a:spcBef>
              <a:spcAft>
                <a:spcPts val="1200"/>
              </a:spcAft>
              <a:buFont typeface="Wingdings" panose="05000000000000000000" pitchFamily="2" charset="2"/>
              <a:buChar char="ü"/>
            </a:pPr>
            <a:r>
              <a:rPr lang="en-US" sz="2025" b="1" dirty="0">
                <a:latin typeface="Comic Sans MS" panose="030F0702030302020204" pitchFamily="66" charset="0"/>
                <a:ea typeface="Georgia"/>
                <a:cs typeface="Georgia"/>
                <a:sym typeface="Georgia"/>
              </a:rPr>
              <a:t>S</a:t>
            </a:r>
            <a:r>
              <a:rPr lang="en" sz="2025" b="1" dirty="0">
                <a:latin typeface="Comic Sans MS" panose="030F0702030302020204" pitchFamily="66" charset="0"/>
                <a:ea typeface="Georgia"/>
                <a:cs typeface="Georgia"/>
                <a:sym typeface="Georgia"/>
              </a:rPr>
              <a:t>tructure</a:t>
            </a:r>
          </a:p>
          <a:p>
            <a:pPr marL="342900" lvl="0" indent="-342900" algn="l" rtl="0">
              <a:spcBef>
                <a:spcPts val="0"/>
              </a:spcBef>
              <a:spcAft>
                <a:spcPts val="1200"/>
              </a:spcAft>
              <a:buFont typeface="Wingdings" panose="05000000000000000000" pitchFamily="2" charset="2"/>
              <a:buChar char="ü"/>
            </a:pPr>
            <a:r>
              <a:rPr lang="en" sz="2025" b="1" dirty="0">
                <a:latin typeface="Comic Sans MS" panose="030F0702030302020204" pitchFamily="66" charset="0"/>
                <a:ea typeface="Georgia"/>
                <a:cs typeface="Georgia"/>
                <a:sym typeface="Georgia"/>
              </a:rPr>
              <a:t>Cooperation &amp; conflict management</a:t>
            </a:r>
            <a:endParaRPr b="1" dirty="0">
              <a:latin typeface="Comic Sans MS" panose="030F0702030302020204" pitchFamily="66" charset="0"/>
            </a:endParaRPr>
          </a:p>
        </p:txBody>
      </p:sp>
      <p:sp>
        <p:nvSpPr>
          <p:cNvPr id="2" name="Slide Number Placeholder 1">
            <a:extLst>
              <a:ext uri="{FF2B5EF4-FFF2-40B4-BE49-F238E27FC236}">
                <a16:creationId xmlns:a16="http://schemas.microsoft.com/office/drawing/2014/main" id="{1DE3C3B8-1F73-4A81-860B-9220713449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4"/>
          <p:cNvSpPr txBox="1">
            <a:spLocks noGrp="1"/>
          </p:cNvSpPr>
          <p:nvPr>
            <p:ph type="body" idx="1"/>
          </p:nvPr>
        </p:nvSpPr>
        <p:spPr>
          <a:xfrm>
            <a:off x="544800" y="472440"/>
            <a:ext cx="8054400" cy="4251960"/>
          </a:xfrm>
          <a:prstGeom prst="rect">
            <a:avLst/>
          </a:prstGeom>
        </p:spPr>
        <p:txBody>
          <a:bodyPr spcFirstLastPara="1" wrap="square" lIns="91425" tIns="91425" rIns="91425" bIns="91425" anchor="t" anchorCtr="0">
            <a:normAutofit lnSpcReduction="10000"/>
          </a:bodyPr>
          <a:lstStyle/>
          <a:p>
            <a:pPr marR="0" indent="-457200">
              <a:lnSpc>
                <a:spcPct val="107000"/>
              </a:lnSpc>
              <a:spcBef>
                <a:spcPts val="0"/>
              </a:spcBef>
              <a:spcAft>
                <a:spcPts val="800"/>
              </a:spcAft>
              <a:buFont typeface="Wingdings" panose="05000000000000000000" pitchFamily="2" charset="2"/>
              <a:buChar char="Ø"/>
            </a:pPr>
            <a:r>
              <a:rPr lang="en-US" sz="28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I have a divine purpose</a:t>
            </a:r>
          </a:p>
          <a:p>
            <a:pPr marR="0" indent="-457200">
              <a:lnSpc>
                <a:spcPct val="107000"/>
              </a:lnSpc>
              <a:spcBef>
                <a:spcPts val="0"/>
              </a:spcBef>
              <a:spcAft>
                <a:spcPts val="800"/>
              </a:spcAft>
              <a:buFont typeface="Wingdings" panose="05000000000000000000" pitchFamily="2" charset="2"/>
              <a:buChar char="Ø"/>
            </a:pPr>
            <a:r>
              <a:rPr lang="en-US" sz="28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I am ready to release what I need to release</a:t>
            </a:r>
          </a:p>
          <a:p>
            <a:pPr marR="0" indent="-457200">
              <a:lnSpc>
                <a:spcPct val="107000"/>
              </a:lnSpc>
              <a:spcBef>
                <a:spcPts val="0"/>
              </a:spcBef>
              <a:spcAft>
                <a:spcPts val="800"/>
              </a:spcAft>
              <a:buFont typeface="Wingdings" panose="05000000000000000000" pitchFamily="2" charset="2"/>
              <a:buChar char="Ø"/>
            </a:pPr>
            <a:r>
              <a:rPr lang="en-US" sz="28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rPr>
              <a:t>I am ready to receive what I need to receive</a:t>
            </a:r>
          </a:p>
          <a:p>
            <a:pPr indent="-457200">
              <a:lnSpc>
                <a:spcPct val="107000"/>
              </a:lnSpc>
              <a:spcAft>
                <a:spcPts val="800"/>
              </a:spcAft>
              <a:buFont typeface="Wingdings" panose="05000000000000000000" pitchFamily="2" charset="2"/>
              <a:buChar char="Ø"/>
            </a:pPr>
            <a:r>
              <a:rPr lang="en-US" sz="28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I choose to take all limits off God today!</a:t>
            </a:r>
            <a:endParaRPr lang="en-US" sz="7200" b="1" dirty="0">
              <a:solidFill>
                <a:schemeClr val="bg2"/>
              </a:solidFill>
              <a:latin typeface="Comic Sans MS" panose="030F0702030302020204" pitchFamily="66" charset="0"/>
              <a:ea typeface="Georgia"/>
              <a:cs typeface="Georgia"/>
              <a:sym typeface="Georgia"/>
            </a:endParaRPr>
          </a:p>
          <a:p>
            <a:pPr marL="0" indent="0">
              <a:lnSpc>
                <a:spcPct val="107000"/>
              </a:lnSpc>
              <a:spcAft>
                <a:spcPts val="800"/>
              </a:spcAft>
              <a:buNone/>
            </a:pPr>
            <a:r>
              <a:rPr lang="en-US" sz="2400" b="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Matthew 19:26 </a:t>
            </a:r>
            <a:r>
              <a:rPr lang="en-US" sz="2400" b="1" i="1" dirty="0">
                <a:solidFill>
                  <a:schemeClr val="bg2"/>
                </a:solidFill>
                <a:effectLst/>
                <a:latin typeface="Comic Sans MS" panose="030F0702030302020204" pitchFamily="66" charset="0"/>
                <a:ea typeface="Calibri" panose="020F0502020204030204" pitchFamily="34" charset="0"/>
                <a:cs typeface="Times New Roman" panose="02020603050405020304" pitchFamily="18" charset="0"/>
              </a:rPr>
              <a:t>Jesus looked at them and said, “With man this is impossible, but with God all things are possible.” NIV</a:t>
            </a:r>
          </a:p>
          <a:p>
            <a:pPr marL="0" marR="0" indent="0">
              <a:lnSpc>
                <a:spcPct val="107000"/>
              </a:lnSpc>
              <a:spcBef>
                <a:spcPts val="0"/>
              </a:spcBef>
              <a:spcAft>
                <a:spcPts val="800"/>
              </a:spcAft>
              <a:buNone/>
            </a:pPr>
            <a:endParaRPr lang="en-US" sz="24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b="1" dirty="0">
              <a:solidFill>
                <a:schemeClr val="bg2"/>
              </a:solidFill>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sz="2000" b="1" dirty="0">
              <a:solidFill>
                <a:schemeClr val="bg2"/>
              </a:solidFill>
              <a:latin typeface="Comic Sans MS" panose="030F0702030302020204" pitchFamily="66" charset="0"/>
              <a:ea typeface="Georgia"/>
              <a:cs typeface="Georgia"/>
              <a:sym typeface="Georgia"/>
            </a:endParaRPr>
          </a:p>
          <a:p>
            <a:pPr marL="0" lvl="0" indent="0" algn="l" rtl="0">
              <a:lnSpc>
                <a:spcPct val="160000"/>
              </a:lnSpc>
              <a:spcBef>
                <a:spcPts val="6400"/>
              </a:spcBef>
              <a:spcAft>
                <a:spcPts val="0"/>
              </a:spcAft>
              <a:buNone/>
            </a:pPr>
            <a:endParaRPr sz="4095" dirty="0">
              <a:solidFill>
                <a:srgbClr val="000000"/>
              </a:solidFill>
              <a:latin typeface="Georgia"/>
              <a:ea typeface="Georgia"/>
              <a:cs typeface="Georgia"/>
              <a:sym typeface="Georgia"/>
            </a:endParaRPr>
          </a:p>
          <a:p>
            <a:pPr marL="914400" lvl="0" indent="0" algn="l" rtl="0">
              <a:lnSpc>
                <a:spcPct val="160000"/>
              </a:lnSpc>
              <a:spcBef>
                <a:spcPts val="6400"/>
              </a:spcBef>
              <a:spcAft>
                <a:spcPts val="0"/>
              </a:spcAft>
              <a:buNone/>
            </a:pPr>
            <a:endParaRPr sz="3295" dirty="0">
              <a:solidFill>
                <a:srgbClr val="000000"/>
              </a:solidFill>
              <a:latin typeface="Georgia"/>
              <a:ea typeface="Georgia"/>
              <a:cs typeface="Georgia"/>
              <a:sym typeface="Georgia"/>
            </a:endParaRPr>
          </a:p>
          <a:p>
            <a:pPr marL="0" lvl="0" indent="0" algn="l" rtl="0">
              <a:lnSpc>
                <a:spcPct val="160000"/>
              </a:lnSpc>
              <a:spcBef>
                <a:spcPts val="6400"/>
              </a:spcBef>
              <a:spcAft>
                <a:spcPts val="0"/>
              </a:spcAft>
              <a:buNone/>
            </a:pPr>
            <a:endParaRPr sz="3295" dirty="0">
              <a:solidFill>
                <a:srgbClr val="000000"/>
              </a:solidFill>
              <a:latin typeface="Georgia"/>
              <a:ea typeface="Georgia"/>
              <a:cs typeface="Georgia"/>
              <a:sym typeface="Georgia"/>
            </a:endParaRPr>
          </a:p>
          <a:p>
            <a:pPr marL="0" lvl="0" indent="0" algn="l" rtl="0">
              <a:spcBef>
                <a:spcPts val="6400"/>
              </a:spcBef>
              <a:spcAft>
                <a:spcPts val="1200"/>
              </a:spcAft>
              <a:buNone/>
            </a:pPr>
            <a:endParaRPr dirty="0"/>
          </a:p>
        </p:txBody>
      </p:sp>
      <p:pic>
        <p:nvPicPr>
          <p:cNvPr id="6" name="Picture 5" descr="Icon&#10;&#10;Description automatically generated with low confidence">
            <a:extLst>
              <a:ext uri="{FF2B5EF4-FFF2-40B4-BE49-F238E27FC236}">
                <a16:creationId xmlns:a16="http://schemas.microsoft.com/office/drawing/2014/main" id="{CC270CAD-5431-4A83-B741-B4C2D6CAC2EA}"/>
              </a:ext>
            </a:extLst>
          </p:cNvPr>
          <p:cNvPicPr>
            <a:picLocks noChangeAspect="1"/>
          </p:cNvPicPr>
          <p:nvPr/>
        </p:nvPicPr>
        <p:blipFill>
          <a:blip r:embed="rId3"/>
          <a:stretch>
            <a:fillRect/>
          </a:stretch>
        </p:blipFill>
        <p:spPr>
          <a:xfrm>
            <a:off x="7949184" y="4377064"/>
            <a:ext cx="893471" cy="456363"/>
          </a:xfrm>
          <a:prstGeom prst="rect">
            <a:avLst/>
          </a:prstGeom>
        </p:spPr>
      </p:pic>
      <p:sp>
        <p:nvSpPr>
          <p:cNvPr id="4" name="Slide Number Placeholder 3">
            <a:extLst>
              <a:ext uri="{FF2B5EF4-FFF2-40B4-BE49-F238E27FC236}">
                <a16:creationId xmlns:a16="http://schemas.microsoft.com/office/drawing/2014/main" id="{E94CBE2F-31F3-4374-BB8B-202C3E754D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36659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4"/>
          <p:cNvSpPr txBox="1">
            <a:spLocks noGrp="1"/>
          </p:cNvSpPr>
          <p:nvPr>
            <p:ph type="body" idx="1"/>
          </p:nvPr>
        </p:nvSpPr>
        <p:spPr>
          <a:xfrm>
            <a:off x="301345" y="310073"/>
            <a:ext cx="8462947" cy="4409161"/>
          </a:xfrm>
          <a:prstGeom prst="rect">
            <a:avLst/>
          </a:prstGeom>
        </p:spPr>
        <p:txBody>
          <a:bodyPr spcFirstLastPara="1" wrap="square" lIns="91425" tIns="91425" rIns="91425" bIns="91425" anchor="t" anchorCtr="0">
            <a:normAutofit fontScale="40000" lnSpcReduction="20000"/>
          </a:bodyPr>
          <a:lstStyle/>
          <a:p>
            <a:pPr marL="0" lvl="0" indent="0" algn="l" rtl="0">
              <a:lnSpc>
                <a:spcPct val="160000"/>
              </a:lnSpc>
              <a:spcBef>
                <a:spcPts val="0"/>
              </a:spcBef>
              <a:spcAft>
                <a:spcPts val="0"/>
              </a:spcAft>
              <a:buNone/>
            </a:pPr>
            <a:r>
              <a:rPr lang="en-US" sz="6000" b="1" dirty="0">
                <a:solidFill>
                  <a:srgbClr val="000000"/>
                </a:solidFill>
                <a:latin typeface="Comic Sans MS" panose="030F0702030302020204" pitchFamily="66" charset="0"/>
                <a:ea typeface="Georgia"/>
                <a:cs typeface="Georgia"/>
                <a:sym typeface="Georgia"/>
              </a:rPr>
              <a:t>James 2:14 What good is it, my brothers and sisters, if someone claims to have faith but has no deeds? Can such faith save them?</a:t>
            </a:r>
          </a:p>
          <a:p>
            <a:pPr marL="0" lvl="0" indent="0" algn="l" rtl="0">
              <a:lnSpc>
                <a:spcPct val="160000"/>
              </a:lnSpc>
              <a:spcBef>
                <a:spcPts val="0"/>
              </a:spcBef>
              <a:spcAft>
                <a:spcPts val="0"/>
              </a:spcAft>
              <a:buNone/>
            </a:pPr>
            <a:endParaRPr lang="en-US" sz="6000" b="1" dirty="0">
              <a:solidFill>
                <a:srgbClr val="000000"/>
              </a:solidFill>
              <a:latin typeface="Comic Sans MS" panose="030F0702030302020204" pitchFamily="66" charset="0"/>
              <a:ea typeface="Georgia"/>
              <a:cs typeface="Georgia"/>
              <a:sym typeface="Georgia"/>
            </a:endParaRPr>
          </a:p>
          <a:p>
            <a:pPr marL="0" indent="0">
              <a:lnSpc>
                <a:spcPct val="160000"/>
              </a:lnSpc>
              <a:buNone/>
            </a:pPr>
            <a:r>
              <a:rPr lang="en-US" sz="6000" b="1" i="1" dirty="0">
                <a:solidFill>
                  <a:srgbClr val="000000"/>
                </a:solidFill>
                <a:latin typeface="Comic Sans MS" panose="030F0702030302020204" pitchFamily="66" charset="0"/>
                <a:ea typeface="Georgia"/>
                <a:cs typeface="Georgia"/>
                <a:sym typeface="Georgia"/>
              </a:rPr>
              <a:t>“If you spend too much time thinking about a thing, you’ll never get it done.”  </a:t>
            </a:r>
            <a:r>
              <a:rPr lang="en-US" sz="6000" b="1" dirty="0">
                <a:solidFill>
                  <a:srgbClr val="000000"/>
                </a:solidFill>
                <a:latin typeface="Comic Sans MS" panose="030F0702030302020204" pitchFamily="66" charset="0"/>
                <a:ea typeface="Georgia"/>
                <a:cs typeface="Georgia"/>
                <a:sym typeface="Georgia"/>
              </a:rPr>
              <a:t>~ Bruce Lee </a:t>
            </a:r>
          </a:p>
          <a:p>
            <a:pPr marL="0" indent="0">
              <a:lnSpc>
                <a:spcPct val="160000"/>
              </a:lnSpc>
              <a:buNone/>
            </a:pPr>
            <a:endParaRPr lang="en-US" sz="6000" b="1" dirty="0">
              <a:solidFill>
                <a:srgbClr val="000000"/>
              </a:solidFill>
              <a:latin typeface="Comic Sans MS" panose="030F0702030302020204" pitchFamily="66" charset="0"/>
              <a:ea typeface="Georgia"/>
              <a:cs typeface="Georgia"/>
              <a:sym typeface="Georgia"/>
            </a:endParaRPr>
          </a:p>
          <a:p>
            <a:pPr marL="0" indent="0">
              <a:lnSpc>
                <a:spcPct val="160000"/>
              </a:lnSpc>
              <a:buNone/>
            </a:pPr>
            <a:r>
              <a:rPr lang="en-US" sz="6000" b="1" dirty="0">
                <a:solidFill>
                  <a:srgbClr val="000000"/>
                </a:solidFill>
                <a:latin typeface="Comic Sans MS" panose="030F0702030302020204" pitchFamily="66" charset="0"/>
                <a:ea typeface="Georgia"/>
                <a:cs typeface="Georgia"/>
                <a:sym typeface="Georgia"/>
              </a:rPr>
              <a:t>We need a plan of action then walk it out… </a:t>
            </a:r>
          </a:p>
          <a:p>
            <a:pPr marL="0" lvl="0" indent="0" algn="l" rtl="0">
              <a:lnSpc>
                <a:spcPct val="160000"/>
              </a:lnSpc>
              <a:spcBef>
                <a:spcPts val="0"/>
              </a:spcBef>
              <a:spcAft>
                <a:spcPts val="0"/>
              </a:spcAft>
              <a:buNone/>
            </a:pPr>
            <a:endParaRPr lang="en-US" sz="5695" b="1" dirty="0">
              <a:solidFill>
                <a:srgbClr val="000000"/>
              </a:solidFill>
              <a:latin typeface="Comic Sans MS" panose="030F0702030302020204" pitchFamily="66" charset="0"/>
              <a:ea typeface="Georgia"/>
              <a:cs typeface="Georgia"/>
              <a:sym typeface="Georgia"/>
            </a:endParaRPr>
          </a:p>
          <a:p>
            <a:pPr marL="0" lvl="0" indent="0" algn="l" rtl="0">
              <a:lnSpc>
                <a:spcPct val="160000"/>
              </a:lnSpc>
              <a:spcBef>
                <a:spcPts val="6400"/>
              </a:spcBef>
              <a:spcAft>
                <a:spcPts val="0"/>
              </a:spcAft>
              <a:buNone/>
            </a:pPr>
            <a:endParaRPr lang="en-US" sz="4095" dirty="0">
              <a:solidFill>
                <a:srgbClr val="000000"/>
              </a:solidFill>
              <a:latin typeface="Georgia"/>
              <a:ea typeface="Georgia"/>
              <a:cs typeface="Georgia"/>
              <a:sym typeface="Georgia"/>
            </a:endParaRPr>
          </a:p>
          <a:p>
            <a:pPr marL="914400" lvl="0" indent="0" algn="l" rtl="0">
              <a:lnSpc>
                <a:spcPct val="160000"/>
              </a:lnSpc>
              <a:spcBef>
                <a:spcPts val="6400"/>
              </a:spcBef>
              <a:spcAft>
                <a:spcPts val="0"/>
              </a:spcAft>
              <a:buNone/>
            </a:pPr>
            <a:endParaRPr lang="en-US" sz="3295" dirty="0">
              <a:solidFill>
                <a:srgbClr val="000000"/>
              </a:solidFill>
              <a:latin typeface="Georgia"/>
              <a:ea typeface="Georgia"/>
              <a:cs typeface="Georgia"/>
              <a:sym typeface="Georgia"/>
            </a:endParaRPr>
          </a:p>
          <a:p>
            <a:pPr marL="0" lvl="0" indent="0" algn="l" rtl="0">
              <a:lnSpc>
                <a:spcPct val="160000"/>
              </a:lnSpc>
              <a:spcBef>
                <a:spcPts val="6400"/>
              </a:spcBef>
              <a:spcAft>
                <a:spcPts val="0"/>
              </a:spcAft>
              <a:buNone/>
            </a:pPr>
            <a:endParaRPr lang="en-US" sz="3295" dirty="0">
              <a:solidFill>
                <a:srgbClr val="000000"/>
              </a:solidFill>
              <a:latin typeface="Georgia"/>
              <a:ea typeface="Georgia"/>
              <a:cs typeface="Georgia"/>
              <a:sym typeface="Georgia"/>
            </a:endParaRPr>
          </a:p>
          <a:p>
            <a:pPr marL="0" lvl="0" indent="0" algn="l" rtl="0">
              <a:spcBef>
                <a:spcPts val="6400"/>
              </a:spcBef>
              <a:spcAft>
                <a:spcPts val="1200"/>
              </a:spcAft>
              <a:buNone/>
            </a:pPr>
            <a:endParaRPr lang="en-US" dirty="0"/>
          </a:p>
        </p:txBody>
      </p:sp>
      <p:pic>
        <p:nvPicPr>
          <p:cNvPr id="6" name="Picture 5" descr="Icon&#10;&#10;Description automatically generated with low confidence">
            <a:extLst>
              <a:ext uri="{FF2B5EF4-FFF2-40B4-BE49-F238E27FC236}">
                <a16:creationId xmlns:a16="http://schemas.microsoft.com/office/drawing/2014/main" id="{CC270CAD-5431-4A83-B741-B4C2D6CAC2EA}"/>
              </a:ext>
            </a:extLst>
          </p:cNvPr>
          <p:cNvPicPr>
            <a:picLocks noChangeAspect="1"/>
          </p:cNvPicPr>
          <p:nvPr/>
        </p:nvPicPr>
        <p:blipFill>
          <a:blip r:embed="rId3"/>
          <a:stretch>
            <a:fillRect/>
          </a:stretch>
        </p:blipFill>
        <p:spPr>
          <a:xfrm>
            <a:off x="7949184" y="4377064"/>
            <a:ext cx="893471" cy="456363"/>
          </a:xfrm>
          <a:prstGeom prst="rect">
            <a:avLst/>
          </a:prstGeom>
        </p:spPr>
      </p:pic>
      <p:sp>
        <p:nvSpPr>
          <p:cNvPr id="4" name="Slide Number Placeholder 3">
            <a:extLst>
              <a:ext uri="{FF2B5EF4-FFF2-40B4-BE49-F238E27FC236}">
                <a16:creationId xmlns:a16="http://schemas.microsoft.com/office/drawing/2014/main" id="{E94CBE2F-31F3-4374-BB8B-202C3E754D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4E78-A44B-4B06-AE9B-8D48CA103EB4}"/>
              </a:ext>
            </a:extLst>
          </p:cNvPr>
          <p:cNvSpPr>
            <a:spLocks noGrp="1"/>
          </p:cNvSpPr>
          <p:nvPr>
            <p:ph type="title"/>
          </p:nvPr>
        </p:nvSpPr>
        <p:spPr>
          <a:xfrm>
            <a:off x="290463" y="2464231"/>
            <a:ext cx="7009238" cy="1947348"/>
          </a:xfrm>
        </p:spPr>
        <p:txBody>
          <a:bodyPr wrap="square" anchor="ctr">
            <a:normAutofit fontScale="90000"/>
          </a:bodyPr>
          <a:lstStyle/>
          <a:p>
            <a:pPr algn="l">
              <a:lnSpc>
                <a:spcPct val="90000"/>
              </a:lnSpc>
            </a:pPr>
            <a:r>
              <a:rPr lang="en-US" sz="3600" b="1" dirty="0">
                <a:latin typeface="Comic Sans MS" panose="030F0702030302020204" pitchFamily="66" charset="0"/>
              </a:rPr>
              <a:t>Go w/ me to 2000… Met w/ a purpose coach, took DISC, changed our lives forever-</a:t>
            </a:r>
            <a:br>
              <a:rPr lang="en-US" sz="3600" b="1" dirty="0">
                <a:latin typeface="Comic Sans MS" panose="030F0702030302020204" pitchFamily="66" charset="0"/>
              </a:rPr>
            </a:br>
            <a:r>
              <a:rPr lang="en-US" sz="3600" b="1" dirty="0">
                <a:latin typeface="Comic Sans MS" panose="030F0702030302020204" pitchFamily="66" charset="0"/>
              </a:rPr>
              <a:t>became pastors, got doctorate in ministry &amp; leadership &amp; now we lead, teach, empower &amp; disciple others in purpose &amp; spiritual freedom internationally</a:t>
            </a:r>
            <a:br>
              <a:rPr lang="en-US" sz="4000" b="1" dirty="0">
                <a:latin typeface="Comic Sans MS" panose="030F0702030302020204" pitchFamily="66" charset="0"/>
              </a:rPr>
            </a:br>
            <a:br>
              <a:rPr lang="en-US" sz="3600" b="1" dirty="0">
                <a:latin typeface="Comic Sans MS" panose="030F0702030302020204" pitchFamily="66" charset="0"/>
              </a:rPr>
            </a:br>
            <a:br>
              <a:rPr lang="en-US" sz="1500" dirty="0"/>
            </a:br>
            <a:endParaRPr lang="en-US" sz="1500" dirty="0"/>
          </a:p>
        </p:txBody>
      </p:sp>
      <p:sp>
        <p:nvSpPr>
          <p:cNvPr id="4" name="Slide Number Placeholder 3">
            <a:extLst>
              <a:ext uri="{FF2B5EF4-FFF2-40B4-BE49-F238E27FC236}">
                <a16:creationId xmlns:a16="http://schemas.microsoft.com/office/drawing/2014/main" id="{408D8FC3-0CE9-4CAD-B623-9E9261D84BF3}"/>
              </a:ext>
            </a:extLst>
          </p:cNvPr>
          <p:cNvSpPr>
            <a:spLocks noGrp="1"/>
          </p:cNvSpPr>
          <p:nvPr>
            <p:ph type="sldNum" idx="12"/>
          </p:nvPr>
        </p:nvSpPr>
        <p:spPr>
          <a:xfrm>
            <a:off x="8390734" y="4543668"/>
            <a:ext cx="548700" cy="393600"/>
          </a:xfrm>
        </p:spPr>
        <p:txBody>
          <a:bodyPr wrap="square" anchor="ctr">
            <a:normAutofit/>
          </a:bodyPr>
          <a:lstStyle/>
          <a:p>
            <a:pPr>
              <a:lnSpc>
                <a:spcPct val="90000"/>
              </a:lnSpc>
              <a:spcAft>
                <a:spcPts val="600"/>
              </a:spcAft>
            </a:pPr>
            <a:fld id="{4031A661-59E4-4940-8B1A-282C6E04B58A}" type="slidenum">
              <a:rPr lang="en-US" sz="900" smtClean="0"/>
              <a:pPr>
                <a:lnSpc>
                  <a:spcPct val="90000"/>
                </a:lnSpc>
                <a:spcAft>
                  <a:spcPts val="600"/>
                </a:spcAft>
              </a:pPr>
              <a:t>6</a:t>
            </a:fld>
            <a:endParaRPr lang="en-US" sz="900" dirty="0"/>
          </a:p>
        </p:txBody>
      </p:sp>
      <p:sp>
        <p:nvSpPr>
          <p:cNvPr id="3" name="Footer Placeholder 2">
            <a:extLst>
              <a:ext uri="{FF2B5EF4-FFF2-40B4-BE49-F238E27FC236}">
                <a16:creationId xmlns:a16="http://schemas.microsoft.com/office/drawing/2014/main" id="{0A276D42-E723-4531-BE3A-BA40AFC641E1}"/>
              </a:ext>
            </a:extLst>
          </p:cNvPr>
          <p:cNvSpPr>
            <a:spLocks noGrp="1"/>
          </p:cNvSpPr>
          <p:nvPr>
            <p:ph type="ftr" sz="quarter" idx="4294967295"/>
          </p:nvPr>
        </p:nvSpPr>
        <p:spPr>
          <a:xfrm>
            <a:off x="4180332" y="6375679"/>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baseline="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t>CONNECRT   EMPOWER  SERVE          BETHER WORSHIP CENTER</a:t>
            </a:r>
            <a:endParaRPr lang="en-US" sz="1500" b="1" dirty="0"/>
          </a:p>
        </p:txBody>
      </p:sp>
    </p:spTree>
    <p:extLst>
      <p:ext uri="{BB962C8B-B14F-4D97-AF65-F5344CB8AC3E}">
        <p14:creationId xmlns:p14="http://schemas.microsoft.com/office/powerpoint/2010/main" val="6319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84123" y="303977"/>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The What- Let’s Plan</a:t>
            </a:r>
            <a:endParaRPr sz="3500" b="1" dirty="0"/>
          </a:p>
        </p:txBody>
      </p:sp>
      <p:sp>
        <p:nvSpPr>
          <p:cNvPr id="196" name="Google Shape;196;p24"/>
          <p:cNvSpPr txBox="1">
            <a:spLocks noGrp="1"/>
          </p:cNvSpPr>
          <p:nvPr>
            <p:ph type="body" idx="1"/>
          </p:nvPr>
        </p:nvSpPr>
        <p:spPr>
          <a:xfrm>
            <a:off x="544830" y="1123175"/>
            <a:ext cx="8218170" cy="24480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800"/>
              </a:spcAft>
            </a:pPr>
            <a:r>
              <a:rPr lang="en-US" sz="2800" b="1" dirty="0">
                <a:latin typeface="Comic Sans MS" panose="030F0702030302020204" pitchFamily="66" charset="0"/>
                <a:ea typeface="Calibri" panose="020F0502020204030204" pitchFamily="34" charset="0"/>
                <a:cs typeface="Times New Roman" panose="02020603050405020304" pitchFamily="18" charset="0"/>
              </a:rPr>
              <a:t>People are hungry &amp; searching for solutions &amp; answers</a:t>
            </a:r>
            <a:endParaRPr lang="en-US" sz="2800" b="1"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PEOPLE NEED JESUS! </a:t>
            </a:r>
          </a:p>
          <a:p>
            <a:pPr marL="0" marR="0">
              <a:lnSpc>
                <a:spcPct val="107000"/>
              </a:lnSpc>
              <a:spcBef>
                <a:spcPts val="0"/>
              </a:spcBef>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Bethel Worship Center </a:t>
            </a:r>
            <a:r>
              <a:rPr lang="en-US" sz="2800" b="1" dirty="0">
                <a:latin typeface="Comic Sans MS" panose="030F0702030302020204" pitchFamily="66" charset="0"/>
                <a:ea typeface="Calibri" panose="020F0502020204030204" pitchFamily="34" charset="0"/>
                <a:cs typeface="Times New Roman" panose="02020603050405020304" pitchFamily="18" charset="0"/>
              </a:rPr>
              <a:t>is in the People Business</a:t>
            </a:r>
          </a:p>
          <a:p>
            <a:pPr marL="0" marR="0">
              <a:lnSpc>
                <a:spcPct val="107000"/>
              </a:lnSpc>
              <a:spcBef>
                <a:spcPts val="0"/>
              </a:spcBef>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God is calling us to be READY w/ HIS PLAN!</a:t>
            </a:r>
          </a:p>
          <a:p>
            <a:pPr marL="0" lvl="0" indent="0" algn="l" rtl="0">
              <a:spcBef>
                <a:spcPts val="0"/>
              </a:spcBef>
              <a:spcAft>
                <a:spcPts val="0"/>
              </a:spcAft>
              <a:buNone/>
            </a:pPr>
            <a:endParaRPr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9FD65F58-3799-4F6E-A785-29B03E039F75}"/>
              </a:ext>
            </a:extLst>
          </p:cNvPr>
          <p:cNvPicPr>
            <a:picLocks noChangeAspect="1"/>
          </p:cNvPicPr>
          <p:nvPr/>
        </p:nvPicPr>
        <p:blipFill>
          <a:blip r:embed="rId3"/>
          <a:stretch>
            <a:fillRect/>
          </a:stretch>
        </p:blipFill>
        <p:spPr>
          <a:xfrm>
            <a:off x="7943088" y="4383160"/>
            <a:ext cx="893471" cy="456363"/>
          </a:xfrm>
          <a:prstGeom prst="rect">
            <a:avLst/>
          </a:prstGeom>
        </p:spPr>
      </p:pic>
      <p:sp>
        <p:nvSpPr>
          <p:cNvPr id="2" name="Slide Number Placeholder 1">
            <a:extLst>
              <a:ext uri="{FF2B5EF4-FFF2-40B4-BE49-F238E27FC236}">
                <a16:creationId xmlns:a16="http://schemas.microsoft.com/office/drawing/2014/main" id="{C1174900-6521-427E-85E9-1D2321717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156008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884123" y="303977"/>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500" b="1" dirty="0"/>
              <a:t>The What- Steps</a:t>
            </a:r>
            <a:endParaRPr sz="3500" b="1" dirty="0"/>
          </a:p>
        </p:txBody>
      </p:sp>
      <p:sp>
        <p:nvSpPr>
          <p:cNvPr id="196" name="Google Shape;196;p24"/>
          <p:cNvSpPr txBox="1">
            <a:spLocks noGrp="1"/>
          </p:cNvSpPr>
          <p:nvPr>
            <p:ph type="body" idx="1"/>
          </p:nvPr>
        </p:nvSpPr>
        <p:spPr>
          <a:xfrm>
            <a:off x="527888" y="952694"/>
            <a:ext cx="8218170" cy="2448000"/>
          </a:xfrm>
          <a:prstGeom prst="rect">
            <a:avLst/>
          </a:prstGeom>
        </p:spPr>
        <p:txBody>
          <a:bodyPr spcFirstLastPara="1" wrap="square" lIns="91425" tIns="91425" rIns="91425" bIns="91425" anchor="t" anchorCtr="0">
            <a:noAutofit/>
          </a:bodyPr>
          <a:lstStyle/>
          <a:p>
            <a:pPr marL="0">
              <a:lnSpc>
                <a:spcPct val="107000"/>
              </a:lnSpc>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SALVATION- GET FREE- DISCIPLESHIP- SEND THEM OUT</a:t>
            </a:r>
          </a:p>
          <a:p>
            <a:pPr marL="0">
              <a:lnSpc>
                <a:spcPct val="107000"/>
              </a:lnSpc>
              <a:spcAft>
                <a:spcPts val="800"/>
              </a:spcAft>
            </a:pPr>
            <a:r>
              <a:rPr lang="en-US" sz="2400" b="1" dirty="0">
                <a:effectLst/>
                <a:latin typeface="Comic Sans MS" panose="030F0702030302020204" pitchFamily="66" charset="0"/>
                <a:ea typeface="Calibri" panose="020F0502020204030204" pitchFamily="34" charset="0"/>
                <a:cs typeface="Times New Roman" panose="02020603050405020304" pitchFamily="18" charset="0"/>
              </a:rPr>
              <a:t>Matt. 28:18 Jesus came &amp; said to them, “All authority in heaven &amp; on earth has been given to me. Go therefore &amp; make disciples of all nations, baptizing them in the name of the Father &amp; of the Son &amp; of the Holy Spirit, teaching them to observe all that I have commanded you. And behold, I am w/ you always, to the end of the age.”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00"/>
              </a:spcAft>
            </a:pPr>
            <a:endParaRPr lang="en-US" sz="2800" b="1" dirty="0">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400" dirty="0">
              <a:latin typeface="Georgia"/>
              <a:ea typeface="Georgia"/>
              <a:cs typeface="Georgia"/>
              <a:sym typeface="Georgia"/>
            </a:endParaRPr>
          </a:p>
        </p:txBody>
      </p:sp>
      <p:pic>
        <p:nvPicPr>
          <p:cNvPr id="4" name="Picture 3" descr="Icon&#10;&#10;Description automatically generated with low confidence">
            <a:extLst>
              <a:ext uri="{FF2B5EF4-FFF2-40B4-BE49-F238E27FC236}">
                <a16:creationId xmlns:a16="http://schemas.microsoft.com/office/drawing/2014/main" id="{9FD65F58-3799-4F6E-A785-29B03E039F75}"/>
              </a:ext>
            </a:extLst>
          </p:cNvPr>
          <p:cNvPicPr>
            <a:picLocks noChangeAspect="1"/>
          </p:cNvPicPr>
          <p:nvPr/>
        </p:nvPicPr>
        <p:blipFill>
          <a:blip r:embed="rId3"/>
          <a:stretch>
            <a:fillRect/>
          </a:stretch>
        </p:blipFill>
        <p:spPr>
          <a:xfrm>
            <a:off x="7943088" y="4383160"/>
            <a:ext cx="893471" cy="456363"/>
          </a:xfrm>
          <a:prstGeom prst="rect">
            <a:avLst/>
          </a:prstGeom>
        </p:spPr>
      </p:pic>
      <p:sp>
        <p:nvSpPr>
          <p:cNvPr id="2" name="Slide Number Placeholder 1">
            <a:extLst>
              <a:ext uri="{FF2B5EF4-FFF2-40B4-BE49-F238E27FC236}">
                <a16:creationId xmlns:a16="http://schemas.microsoft.com/office/drawing/2014/main" id="{C1174900-6521-427E-85E9-1D23217174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55213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4E78-A44B-4B06-AE9B-8D48CA103EB4}"/>
              </a:ext>
            </a:extLst>
          </p:cNvPr>
          <p:cNvSpPr>
            <a:spLocks noGrp="1"/>
          </p:cNvSpPr>
          <p:nvPr>
            <p:ph type="title"/>
          </p:nvPr>
        </p:nvSpPr>
        <p:spPr>
          <a:xfrm>
            <a:off x="236220" y="2241400"/>
            <a:ext cx="6130804" cy="1646100"/>
          </a:xfrm>
        </p:spPr>
        <p:txBody>
          <a:bodyPr wrap="square" anchor="ctr">
            <a:normAutofit fontScale="90000"/>
          </a:bodyPr>
          <a:lstStyle/>
          <a:p>
            <a:pPr algn="l">
              <a:lnSpc>
                <a:spcPct val="90000"/>
              </a:lnSpc>
            </a:pPr>
            <a:r>
              <a:rPr lang="en-US" sz="4000" b="1" dirty="0">
                <a:latin typeface="Comic Sans MS" panose="030F0702030302020204" pitchFamily="66" charset="0"/>
              </a:rPr>
              <a:t>Share God’s truth &amp; change because the truth is worth defending!</a:t>
            </a:r>
            <a:br>
              <a:rPr lang="en-US" sz="4000" b="1" dirty="0">
                <a:latin typeface="Comic Sans MS" panose="030F0702030302020204" pitchFamily="66" charset="0"/>
              </a:rPr>
            </a:br>
            <a:br>
              <a:rPr lang="en-US" sz="3600" b="1" dirty="0">
                <a:latin typeface="Comic Sans MS" panose="030F0702030302020204" pitchFamily="66" charset="0"/>
              </a:rPr>
            </a:br>
            <a:r>
              <a:rPr lang="en-US" sz="3100" b="1" i="1" dirty="0">
                <a:latin typeface="Comic Sans MS" panose="030F0702030302020204" pitchFamily="66" charset="0"/>
              </a:rPr>
              <a:t>If we claim to have fellowship with him &amp; yet walk in the darkness, we lie &amp; do not live out the truth.  </a:t>
            </a:r>
            <a:r>
              <a:rPr lang="en-US" sz="3600" b="1" dirty="0">
                <a:latin typeface="Comic Sans MS" panose="030F0702030302020204" pitchFamily="66" charset="0"/>
              </a:rPr>
              <a:t>1 John 1:6</a:t>
            </a:r>
            <a:br>
              <a:rPr lang="en-US" sz="1500" dirty="0"/>
            </a:br>
            <a:endParaRPr lang="en-US" sz="1500" dirty="0"/>
          </a:p>
        </p:txBody>
      </p:sp>
      <p:sp>
        <p:nvSpPr>
          <p:cNvPr id="4" name="Slide Number Placeholder 3">
            <a:extLst>
              <a:ext uri="{FF2B5EF4-FFF2-40B4-BE49-F238E27FC236}">
                <a16:creationId xmlns:a16="http://schemas.microsoft.com/office/drawing/2014/main" id="{408D8FC3-0CE9-4CAD-B623-9E9261D84BF3}"/>
              </a:ext>
            </a:extLst>
          </p:cNvPr>
          <p:cNvSpPr>
            <a:spLocks noGrp="1"/>
          </p:cNvSpPr>
          <p:nvPr>
            <p:ph type="sldNum" idx="12"/>
          </p:nvPr>
        </p:nvSpPr>
        <p:spPr>
          <a:xfrm>
            <a:off x="8390734" y="4543668"/>
            <a:ext cx="548700" cy="393600"/>
          </a:xfrm>
        </p:spPr>
        <p:txBody>
          <a:bodyPr wrap="square" anchor="ctr">
            <a:normAutofit/>
          </a:bodyPr>
          <a:lstStyle/>
          <a:p>
            <a:pPr>
              <a:lnSpc>
                <a:spcPct val="90000"/>
              </a:lnSpc>
              <a:spcAft>
                <a:spcPts val="600"/>
              </a:spcAft>
            </a:pPr>
            <a:fld id="{4031A661-59E4-4940-8B1A-282C6E04B58A}" type="slidenum">
              <a:rPr lang="en-US" sz="900" smtClean="0"/>
              <a:pPr>
                <a:lnSpc>
                  <a:spcPct val="90000"/>
                </a:lnSpc>
                <a:spcAft>
                  <a:spcPts val="600"/>
                </a:spcAft>
              </a:pPr>
              <a:t>9</a:t>
            </a:fld>
            <a:endParaRPr lang="en-US" sz="900" dirty="0"/>
          </a:p>
        </p:txBody>
      </p:sp>
      <p:sp>
        <p:nvSpPr>
          <p:cNvPr id="3" name="Footer Placeholder 2">
            <a:extLst>
              <a:ext uri="{FF2B5EF4-FFF2-40B4-BE49-F238E27FC236}">
                <a16:creationId xmlns:a16="http://schemas.microsoft.com/office/drawing/2014/main" id="{0A276D42-E723-4531-BE3A-BA40AFC641E1}"/>
              </a:ext>
            </a:extLst>
          </p:cNvPr>
          <p:cNvSpPr>
            <a:spLocks noGrp="1"/>
          </p:cNvSpPr>
          <p:nvPr>
            <p:ph type="ftr" sz="quarter" idx="4294967295"/>
          </p:nvPr>
        </p:nvSpPr>
        <p:spPr>
          <a:xfrm>
            <a:off x="4180332" y="6375679"/>
            <a:ext cx="4114800" cy="345796"/>
          </a:xfrm>
          <a:prstGeom prst="rect">
            <a:avLst/>
          </a:prstGeom>
        </p:spPr>
        <p:txBody>
          <a:bodyPr vert="horz" lIns="91440" tIns="45720" rIns="91440" bIns="45720" rtlCol="0" anchor="ctr"/>
          <a:lstStyle>
            <a:defPPr>
              <a:defRPr lang="en-US"/>
            </a:defPPr>
            <a:lvl1pPr marL="0" algn="ctr" defTabSz="457200" rtl="0" eaLnBrk="1" latinLnBrk="0" hangingPunct="1">
              <a:defRPr sz="1200" kern="1200" baseline="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t>CONNECRT   EMPOWER  SERVE          BETHER WORSHIP CENTER</a:t>
            </a:r>
            <a:endParaRPr lang="en-US" sz="1500" b="1" dirty="0"/>
          </a:p>
        </p:txBody>
      </p:sp>
      <p:pic>
        <p:nvPicPr>
          <p:cNvPr id="6" name="Picture 5" descr="A picture containing text, sign, outdoor, street&#10;&#10;Description automatically generated">
            <a:extLst>
              <a:ext uri="{FF2B5EF4-FFF2-40B4-BE49-F238E27FC236}">
                <a16:creationId xmlns:a16="http://schemas.microsoft.com/office/drawing/2014/main" id="{BCB92ED7-A927-4C90-AE9B-9189B5414B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82327" y="487034"/>
            <a:ext cx="1976879" cy="1140287"/>
          </a:xfrm>
          <a:prstGeom prst="rect">
            <a:avLst/>
          </a:prstGeom>
        </p:spPr>
      </p:pic>
    </p:spTree>
    <p:extLst>
      <p:ext uri="{BB962C8B-B14F-4D97-AF65-F5344CB8AC3E}">
        <p14:creationId xmlns:p14="http://schemas.microsoft.com/office/powerpoint/2010/main" val="856013508"/>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3701</TotalTime>
  <Words>1725</Words>
  <Application>Microsoft Office PowerPoint</Application>
  <PresentationFormat>On-screen Show (16:9)</PresentationFormat>
  <Paragraphs>210</Paragraphs>
  <Slides>36</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Nunito</vt:lpstr>
      <vt:lpstr>Calibri</vt:lpstr>
      <vt:lpstr>Georgia</vt:lpstr>
      <vt:lpstr>Comic Sans MS</vt:lpstr>
      <vt:lpstr>Wingdings</vt:lpstr>
      <vt:lpstr>Shift</vt:lpstr>
      <vt:lpstr>PowerPoint Presentation</vt:lpstr>
      <vt:lpstr>LET’S DISCUSS-  1. People Need Jesus  2. Purpose 3. Personality 4. The What, Why, Who &amp; How 5. 7 Cultural Mountains 6. You, Bethel &amp; The Strategic Plan</vt:lpstr>
      <vt:lpstr>PowerPoint Presentation</vt:lpstr>
      <vt:lpstr>PowerPoint Presentation</vt:lpstr>
      <vt:lpstr>PowerPoint Presentation</vt:lpstr>
      <vt:lpstr>Go w/ me to 2000… Met w/ a purpose coach, took DISC, changed our lives forever- became pastors, got doctorate in ministry &amp; leadership &amp; now we lead, teach, empower &amp; disciple others in purpose &amp; spiritual freedom internationally   </vt:lpstr>
      <vt:lpstr>The What- Let’s Plan</vt:lpstr>
      <vt:lpstr>The What- Steps</vt:lpstr>
      <vt:lpstr>Share God’s truth &amp; change because the truth is worth defending!  If we claim to have fellowship with him &amp; yet walk in the darkness, we lie &amp; do not live out the truth.  1 John 1:6 </vt:lpstr>
      <vt:lpstr>S  </vt:lpstr>
      <vt:lpstr>The Why- People Need Jesus So We Must Be Ready</vt:lpstr>
      <vt:lpstr>Exposure Influences Destiny &amp; Purpose</vt:lpstr>
      <vt:lpstr>The Why- Freedom &amp; Serving</vt:lpstr>
      <vt:lpstr>the 7 Cultural Mountains</vt:lpstr>
      <vt:lpstr>You Have Potential &amp; Passion to Reform a Mountain As.for you, the anointing you received from him remains in you &amp; you do not need anyone to teach you. But as his anointing teaches you about all things &amp; as that anointing is real, not counterfeit—just as it has taught you, remain in him. 1 John 2:27  </vt:lpstr>
      <vt:lpstr>The Who- YOU- Bethel People </vt:lpstr>
      <vt:lpstr>Discover Your Purpose</vt:lpstr>
      <vt:lpstr>Your Purpose Story</vt:lpstr>
      <vt:lpstr>Purpose</vt:lpstr>
      <vt:lpstr>God’s Purpose for YOU!</vt:lpstr>
      <vt:lpstr>Discover Your Purpose &amp; Place of Choice w/ TEAMS</vt:lpstr>
      <vt:lpstr>PowerPoint Presentation</vt:lpstr>
      <vt:lpstr>Personality</vt:lpstr>
      <vt:lpstr>DISC Personality</vt:lpstr>
      <vt:lpstr>DISC Personality</vt:lpstr>
      <vt:lpstr>DISC Personality</vt:lpstr>
      <vt:lpstr>PowerPoint Presentation</vt:lpstr>
      <vt:lpstr>Equipping &amp; Investing in YOU!</vt:lpstr>
      <vt:lpstr>The How &amp; The Process</vt:lpstr>
      <vt:lpstr>The Invitation to Participate</vt:lpstr>
      <vt:lpstr>The Process- The How</vt:lpstr>
      <vt:lpstr>Whether you have never heard of DISC &amp; TEAMS personality profiles, taken something like it, or are a behavior analyst like me we’re all called to know our purpose, lead people to Jesus, help them get free &amp; disciple them.  Freedom starts w/ having Jesus in your heart.  Father God, forgive me for what I’ve done wrong. Jesus, come into my heart, take my life and make it all you want it to be &amp; fill me w/ your Holy Spirit.     </vt:lpstr>
      <vt:lpstr>Action Plan… </vt:lpstr>
      <vt:lpstr>Information becomes revelation leading to transformation &amp; reformation </vt:lpstr>
      <vt:lpstr>QUESTIONS?</vt:lpstr>
      <vt:lpstr>Ten Keys to a Productive &amp; High Performing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Hunt</dc:creator>
  <cp:lastModifiedBy>Sheila Hunt</cp:lastModifiedBy>
  <cp:revision>12</cp:revision>
  <dcterms:modified xsi:type="dcterms:W3CDTF">2021-04-18T13:50:32Z</dcterms:modified>
</cp:coreProperties>
</file>